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4"/>
  </p:notesMasterIdLst>
  <p:sldIdLst>
    <p:sldId id="256" r:id="rId2"/>
    <p:sldId id="301" r:id="rId3"/>
    <p:sldId id="302" r:id="rId4"/>
    <p:sldId id="303" r:id="rId5"/>
    <p:sldId id="262" r:id="rId6"/>
    <p:sldId id="263" r:id="rId7"/>
    <p:sldId id="259" r:id="rId8"/>
    <p:sldId id="304" r:id="rId9"/>
    <p:sldId id="305" r:id="rId10"/>
    <p:sldId id="300" r:id="rId11"/>
    <p:sldId id="271" r:id="rId12"/>
    <p:sldId id="276" r:id="rId13"/>
    <p:sldId id="307" r:id="rId14"/>
    <p:sldId id="272" r:id="rId15"/>
    <p:sldId id="289" r:id="rId16"/>
    <p:sldId id="266" r:id="rId17"/>
    <p:sldId id="298" r:id="rId18"/>
    <p:sldId id="280" r:id="rId19"/>
    <p:sldId id="277" r:id="rId20"/>
    <p:sldId id="316" r:id="rId21"/>
    <p:sldId id="267" r:id="rId22"/>
    <p:sldId id="278" r:id="rId23"/>
    <p:sldId id="279" r:id="rId24"/>
    <p:sldId id="265" r:id="rId25"/>
    <p:sldId id="281" r:id="rId26"/>
    <p:sldId id="311" r:id="rId27"/>
    <p:sldId id="313" r:id="rId28"/>
    <p:sldId id="312" r:id="rId29"/>
    <p:sldId id="269" r:id="rId30"/>
    <p:sldId id="334" r:id="rId31"/>
    <p:sldId id="332" r:id="rId32"/>
    <p:sldId id="268" r:id="rId33"/>
    <p:sldId id="296" r:id="rId34"/>
    <p:sldId id="320" r:id="rId35"/>
    <p:sldId id="321" r:id="rId36"/>
    <p:sldId id="322" r:id="rId37"/>
    <p:sldId id="324" r:id="rId38"/>
    <p:sldId id="325" r:id="rId39"/>
    <p:sldId id="297" r:id="rId40"/>
    <p:sldId id="283" r:id="rId41"/>
    <p:sldId id="261" r:id="rId42"/>
    <p:sldId id="287" r:id="rId43"/>
    <p:sldId id="288" r:id="rId44"/>
    <p:sldId id="284" r:id="rId45"/>
    <p:sldId id="285" r:id="rId46"/>
    <p:sldId id="333" r:id="rId47"/>
    <p:sldId id="328" r:id="rId48"/>
    <p:sldId id="335" r:id="rId49"/>
    <p:sldId id="329" r:id="rId50"/>
    <p:sldId id="330" r:id="rId51"/>
    <p:sldId id="331" r:id="rId52"/>
    <p:sldId id="326" r:id="rId5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867E8EA4-618E-49D5-AA98-D9C1D6629927}">
          <p14:sldIdLst>
            <p14:sldId id="256"/>
            <p14:sldId id="301"/>
            <p14:sldId id="302"/>
            <p14:sldId id="303"/>
            <p14:sldId id="262"/>
            <p14:sldId id="263"/>
            <p14:sldId id="259"/>
            <p14:sldId id="304"/>
            <p14:sldId id="305"/>
            <p14:sldId id="300"/>
            <p14:sldId id="271"/>
            <p14:sldId id="276"/>
            <p14:sldId id="307"/>
            <p14:sldId id="272"/>
            <p14:sldId id="289"/>
            <p14:sldId id="266"/>
            <p14:sldId id="298"/>
            <p14:sldId id="280"/>
            <p14:sldId id="277"/>
            <p14:sldId id="316"/>
            <p14:sldId id="267"/>
            <p14:sldId id="278"/>
            <p14:sldId id="279"/>
            <p14:sldId id="265"/>
            <p14:sldId id="281"/>
            <p14:sldId id="311"/>
            <p14:sldId id="313"/>
            <p14:sldId id="312"/>
            <p14:sldId id="269"/>
            <p14:sldId id="334"/>
            <p14:sldId id="332"/>
            <p14:sldId id="268"/>
            <p14:sldId id="296"/>
            <p14:sldId id="320"/>
            <p14:sldId id="321"/>
            <p14:sldId id="322"/>
            <p14:sldId id="324"/>
            <p14:sldId id="325"/>
            <p14:sldId id="297"/>
            <p14:sldId id="283"/>
            <p14:sldId id="261"/>
            <p14:sldId id="287"/>
            <p14:sldId id="288"/>
            <p14:sldId id="284"/>
            <p14:sldId id="285"/>
            <p14:sldId id="333"/>
            <p14:sldId id="328"/>
            <p14:sldId id="335"/>
            <p14:sldId id="329"/>
            <p14:sldId id="330"/>
            <p14:sldId id="331"/>
            <p14:sldId id="32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05" autoAdjust="0"/>
  </p:normalViewPr>
  <p:slideViewPr>
    <p:cSldViewPr>
      <p:cViewPr>
        <p:scale>
          <a:sx n="70" d="100"/>
          <a:sy n="70" d="100"/>
        </p:scale>
        <p:origin x="-138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4CD2F-9046-4CE9-8C87-912254D9F1D0}" type="datetimeFigureOut">
              <a:rPr lang="zh-TW" altLang="en-US" smtClean="0"/>
              <a:pPr/>
              <a:t>2014/4/2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057A0-E5A3-4D87-92CC-D9A07BD3AA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683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057A0-E5A3-4D87-92CC-D9A07BD3AAE9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06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8FD6-A642-48C9-936C-994686CFB4CC}" type="datetimeFigureOut">
              <a:rPr lang="zh-TW" altLang="en-US" smtClean="0"/>
              <a:pPr/>
              <a:t>2014/4/2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80E6-648D-4FDD-8EF2-6F205EC809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8FD6-A642-48C9-936C-994686CFB4CC}" type="datetimeFigureOut">
              <a:rPr lang="zh-TW" altLang="en-US" smtClean="0"/>
              <a:pPr/>
              <a:t>2014/4/2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80E6-648D-4FDD-8EF2-6F205EC809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8FD6-A642-48C9-936C-994686CFB4CC}" type="datetimeFigureOut">
              <a:rPr lang="zh-TW" altLang="en-US" smtClean="0"/>
              <a:pPr/>
              <a:t>2014/4/2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80E6-648D-4FDD-8EF2-6F205EC8094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8FD6-A642-48C9-936C-994686CFB4CC}" type="datetimeFigureOut">
              <a:rPr lang="zh-TW" altLang="en-US" smtClean="0"/>
              <a:pPr/>
              <a:t>2014/4/2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80E6-648D-4FDD-8EF2-6F205EC8094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8FD6-A642-48C9-936C-994686CFB4CC}" type="datetimeFigureOut">
              <a:rPr lang="zh-TW" altLang="en-US" smtClean="0"/>
              <a:pPr/>
              <a:t>2014/4/2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80E6-648D-4FDD-8EF2-6F205EC809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8FD6-A642-48C9-936C-994686CFB4CC}" type="datetimeFigureOut">
              <a:rPr lang="zh-TW" altLang="en-US" smtClean="0"/>
              <a:pPr/>
              <a:t>2014/4/2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80E6-648D-4FDD-8EF2-6F205EC8094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8FD6-A642-48C9-936C-994686CFB4CC}" type="datetimeFigureOut">
              <a:rPr lang="zh-TW" altLang="en-US" smtClean="0"/>
              <a:pPr/>
              <a:t>2014/4/2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80E6-648D-4FDD-8EF2-6F205EC809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8FD6-A642-48C9-936C-994686CFB4CC}" type="datetimeFigureOut">
              <a:rPr lang="zh-TW" altLang="en-US" smtClean="0"/>
              <a:pPr/>
              <a:t>2014/4/2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80E6-648D-4FDD-8EF2-6F205EC809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8FD6-A642-48C9-936C-994686CFB4CC}" type="datetimeFigureOut">
              <a:rPr lang="zh-TW" altLang="en-US" smtClean="0"/>
              <a:pPr/>
              <a:t>2014/4/2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80E6-648D-4FDD-8EF2-6F205EC809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8FD6-A642-48C9-936C-994686CFB4CC}" type="datetimeFigureOut">
              <a:rPr lang="zh-TW" altLang="en-US" smtClean="0"/>
              <a:pPr/>
              <a:t>2014/4/2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80E6-648D-4FDD-8EF2-6F205EC8094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8FD6-A642-48C9-936C-994686CFB4CC}" type="datetimeFigureOut">
              <a:rPr lang="zh-TW" altLang="en-US" smtClean="0"/>
              <a:pPr/>
              <a:t>2014/4/2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80E6-648D-4FDD-8EF2-6F205EC8094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6278FD6-A642-48C9-936C-994686CFB4CC}" type="datetimeFigureOut">
              <a:rPr lang="zh-TW" altLang="en-US" smtClean="0"/>
              <a:pPr/>
              <a:t>2014/4/2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8F380E6-648D-4FDD-8EF2-6F205EC8094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小學資優班教師的數學教學專業</a:t>
            </a:r>
            <a:r>
              <a:rPr lang="zh-TW" altLang="en-US" dirty="0" smtClean="0"/>
              <a:t>發展的經驗分享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劉祥通</a:t>
            </a:r>
            <a:endParaRPr lang="en-US" altLang="zh-TW" dirty="0" smtClean="0"/>
          </a:p>
          <a:p>
            <a:r>
              <a:rPr lang="en-US" altLang="zh-TW" dirty="0" smtClean="0"/>
              <a:t>shiangtungliu@gmail.com</a:t>
            </a:r>
            <a:endParaRPr lang="en-US" altLang="zh-TW" dirty="0" smtClean="0"/>
          </a:p>
          <a:p>
            <a:r>
              <a:rPr lang="zh-TW" altLang="en-US" dirty="0"/>
              <a:t>嘉義</a:t>
            </a:r>
            <a:r>
              <a:rPr lang="zh-TW" altLang="en-US" dirty="0" smtClean="0"/>
              <a:t>大學數學教育所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982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2492896"/>
            <a:ext cx="8208912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觀課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原生班級概念是否落實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文獻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學生到底怎麼思考數學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認識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學習者的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策略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33478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276872"/>
            <a:ext cx="818312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zh-TW" altLang="en-US" sz="5300" dirty="0" smtClean="0"/>
              <a:t>下</a:t>
            </a:r>
            <a:r>
              <a:rPr lang="zh-TW" altLang="zh-TW" sz="5300" dirty="0" smtClean="0"/>
              <a:t>圖</a:t>
            </a:r>
            <a:r>
              <a:rPr lang="zh-TW" altLang="zh-TW" sz="5300" dirty="0"/>
              <a:t>有兩個圓，請問灰色部分是幾個圓</a:t>
            </a:r>
            <a:r>
              <a:rPr lang="zh-TW" altLang="zh-TW" sz="5300" dirty="0" smtClean="0"/>
              <a:t>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96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條長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公尺的紙條折成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等份，如下圖，請問一等份的長度為多少公尺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548680"/>
            <a:ext cx="7680960" cy="1066800"/>
          </a:xfrm>
        </p:spPr>
        <p:txBody>
          <a:bodyPr/>
          <a:lstStyle/>
          <a:p>
            <a:r>
              <a:rPr lang="zh-TW" altLang="en-US" sz="5400" dirty="0" smtClean="0"/>
              <a:t>非單位量的等分除</a:t>
            </a:r>
            <a:endParaRPr lang="zh-TW" altLang="en-US" sz="5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40968"/>
            <a:ext cx="506995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46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2348880"/>
            <a:ext cx="8612062" cy="47244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tabLst>
                <a:tab pos="114300" algn="l"/>
                <a:tab pos="800100" algn="l"/>
                <a:tab pos="914400" algn="l"/>
                <a:tab pos="2438400" algn="l"/>
                <a:tab pos="5257800" algn="l"/>
              </a:tabLst>
            </a:pPr>
            <a:r>
              <a:rPr lang="zh-TW" altLang="zh-TW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</a:t>
            </a:r>
            <a:r>
              <a:rPr lang="zh-TW" altLang="zh-TW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圖長方形的面積為</a:t>
            </a:r>
            <a:r>
              <a:rPr lang="en-US" altLang="zh-TW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平方公</a:t>
            </a:r>
            <a:r>
              <a:rPr lang="zh-TW" altLang="en-US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尺</a:t>
            </a:r>
            <a:r>
              <a:rPr lang="zh-TW" altLang="zh-TW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請問黑色的面積為</a:t>
            </a:r>
            <a:r>
              <a:rPr lang="zh-TW" altLang="zh-TW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多少平方公</a:t>
            </a:r>
            <a:r>
              <a:rPr lang="zh-TW" altLang="en-US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尺</a:t>
            </a:r>
            <a:r>
              <a:rPr lang="zh-TW" altLang="zh-TW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417984"/>
            <a:ext cx="7680960" cy="1066800"/>
          </a:xfrm>
        </p:spPr>
        <p:txBody>
          <a:bodyPr/>
          <a:lstStyle/>
          <a:p>
            <a:r>
              <a:rPr lang="zh-TW" altLang="en-US" sz="4800" dirty="0" smtClean="0"/>
              <a:t>小量除以大數的等分除</a:t>
            </a:r>
            <a:endParaRPr lang="zh-TW" alt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394315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07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629000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zh-TW" altLang="en-US" sz="44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一瓶水</a:t>
                </a:r>
                <a:r>
                  <a:rPr lang="en-US" altLang="zh-TW" sz="44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3</a:t>
                </a:r>
                <a:r>
                  <a:rPr lang="zh-TW" altLang="zh-TW" sz="4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公升的水，倒出</a:t>
                </a:r>
                <a:r>
                  <a:rPr lang="en-US" altLang="zh-TW" sz="4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44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4400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zh-TW" sz="44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</a:t>
                </a:r>
                <a:r>
                  <a:rPr lang="zh-TW" altLang="zh-TW" sz="4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剩下還有多少公升</a:t>
                </a:r>
                <a:r>
                  <a:rPr lang="en-US" altLang="zh-TW" sz="44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?</a:t>
                </a:r>
              </a:p>
              <a:p>
                <a:pPr lvl="0"/>
                <a:endParaRPr lang="en-US" altLang="zh-TW" dirty="0"/>
              </a:p>
              <a:p>
                <a:pPr lvl="0"/>
                <a:endParaRPr lang="en-US" altLang="zh-TW" dirty="0" smtClean="0"/>
              </a:p>
              <a:p>
                <a:pPr lvl="0"/>
                <a:endParaRPr lang="en-US" altLang="zh-TW" dirty="0"/>
              </a:p>
              <a:p>
                <a:pPr lvl="0"/>
                <a:endParaRPr lang="en-US" altLang="zh-TW" dirty="0" smtClean="0"/>
              </a:p>
              <a:p>
                <a:pPr lvl="0"/>
                <a:endParaRPr lang="zh-TW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629000"/>
              </a:xfrm>
              <a:blipFill rotWithShape="1">
                <a:blip r:embed="rId2" cstate="print"/>
                <a:stretch>
                  <a:fillRect l="-29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400" dirty="0" smtClean="0"/>
              <a:t>分數倍的認知困難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1859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556792"/>
            <a:ext cx="8073442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 smtClean="0"/>
              <a:t>擅長以畫圖</a:t>
            </a:r>
            <a:r>
              <a:rPr lang="zh-TW" altLang="en-US" sz="6000" dirty="0"/>
              <a:t>表徵題意</a:t>
            </a:r>
          </a:p>
        </p:txBody>
      </p:sp>
    </p:spTree>
    <p:extLst>
      <p:ext uri="{BB962C8B-B14F-4D97-AF65-F5344CB8AC3E}">
        <p14:creationId xmlns:p14="http://schemas.microsoft.com/office/powerpoint/2010/main" val="4360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844824"/>
            <a:ext cx="8136904" cy="4248472"/>
          </a:xfrm>
        </p:spPr>
        <p:txBody>
          <a:bodyPr>
            <a:normAutofit/>
          </a:bodyPr>
          <a:lstStyle/>
          <a:p>
            <a:r>
              <a:rPr lang="zh-TW" altLang="en-US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等分除問題、</a:t>
            </a:r>
            <a:r>
              <a:rPr lang="zh-TW" altLang="en-US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包</a:t>
            </a:r>
            <a:r>
              <a:rPr lang="zh-TW" altLang="en-US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含除問題</a:t>
            </a:r>
            <a:endParaRPr lang="en-US" altLang="zh-TW" sz="39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9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相當問題</a:t>
            </a:r>
            <a:r>
              <a:rPr lang="en-US" altLang="zh-TW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當量除問題</a:t>
            </a:r>
            <a:r>
              <a:rPr lang="en-US" altLang="zh-TW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):</a:t>
            </a:r>
          </a:p>
          <a:p>
            <a:r>
              <a:rPr lang="zh-TW" altLang="en-US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基準量問題</a:t>
            </a:r>
            <a:endParaRPr lang="en-US" altLang="zh-TW" sz="39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基準量改變</a:t>
            </a:r>
            <a:r>
              <a:rPr lang="zh-TW" altLang="en-US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endParaRPr lang="en-US" altLang="zh-TW" sz="39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/>
              <a:t>學科內容知</a:t>
            </a:r>
            <a:r>
              <a:rPr lang="zh-TW" altLang="en-US" sz="4800" dirty="0" smtClean="0"/>
              <a:t>識 </a:t>
            </a:r>
            <a:r>
              <a:rPr lang="en-US" altLang="zh-TW" sz="4800" dirty="0" smtClean="0"/>
              <a:t>- </a:t>
            </a:r>
            <a:r>
              <a:rPr lang="zh-TW" altLang="en-US" sz="4800" dirty="0" smtClean="0"/>
              <a:t>基礎數學知識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0948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某一個冬天，夜長是晝長的 </a:t>
            </a:r>
            <a:r>
              <a:rPr lang="en-US" altLang="zh-TW" sz="4400" dirty="0" smtClean="0"/>
              <a:t>1</a:t>
            </a:r>
            <a:r>
              <a:rPr lang="zh-TW" altLang="en-US" sz="4400" dirty="0" smtClean="0"/>
              <a:t>  </a:t>
            </a:r>
            <a:r>
              <a:rPr lang="en-US" altLang="zh-TW" sz="4400" dirty="0" smtClean="0"/>
              <a:t>+</a:t>
            </a:r>
            <a:r>
              <a:rPr lang="zh-TW" altLang="en-US" sz="4400" dirty="0" smtClean="0"/>
              <a:t> </a:t>
            </a:r>
            <a:r>
              <a:rPr lang="en-US" altLang="zh-TW" sz="4400" dirty="0" smtClean="0"/>
              <a:t>2/7</a:t>
            </a:r>
            <a:r>
              <a:rPr lang="zh-TW" altLang="en-US" sz="4400" dirty="0" smtClean="0"/>
              <a:t> 倍 請問 晝長是幾小時</a:t>
            </a:r>
            <a:r>
              <a:rPr lang="en-US" altLang="zh-TW" sz="4400" dirty="0" smtClean="0"/>
              <a:t>?</a:t>
            </a:r>
          </a:p>
          <a:p>
            <a:r>
              <a:rPr lang="en-US" altLang="zh-TW" sz="4400" dirty="0" smtClean="0"/>
              <a:t>(16/7 </a:t>
            </a:r>
            <a:r>
              <a:rPr lang="zh-TW" altLang="en-US" sz="4400" dirty="0" smtClean="0"/>
              <a:t>相當於</a:t>
            </a:r>
            <a:r>
              <a:rPr lang="en-US" altLang="zh-TW" sz="4400" dirty="0" smtClean="0"/>
              <a:t>24</a:t>
            </a:r>
            <a:r>
              <a:rPr lang="zh-TW" altLang="en-US" sz="4400" dirty="0" smtClean="0"/>
              <a:t> 小時  </a:t>
            </a:r>
            <a:r>
              <a:rPr lang="en-US" altLang="zh-TW" sz="4400" dirty="0" smtClean="0"/>
              <a:t>1 </a:t>
            </a:r>
            <a:r>
              <a:rPr lang="zh-TW" altLang="en-US" sz="4400" dirty="0" smtClean="0"/>
              <a:t>相當於幾小時</a:t>
            </a:r>
            <a:r>
              <a:rPr lang="en-US" altLang="zh-TW" sz="4400" dirty="0" smtClean="0"/>
              <a:t>?)</a:t>
            </a:r>
            <a:endParaRPr lang="zh-TW" altLang="en-US" sz="4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相當問題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255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7244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政府規定貨品從國外進口要加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6%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的稅，爸爸在商店買了一件國外進口的商品，花了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350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元，請問未課稅的商品是多少元？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 smtClean="0"/>
              <a:t>基準量問題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5094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2636912"/>
            <a:ext cx="8640959" cy="3921299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5000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顆橘子，每放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天就會腐爛掉全部的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10%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天之後共腐爛了多少個？完好的剩下幾個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11, 21, 31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天的基準量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各是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多少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?)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/>
              <a:t>基準量改變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2471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各自發展數學活動，</a:t>
            </a:r>
            <a:r>
              <a:rPr lang="zh-TW" altLang="en-US" sz="3600" dirty="0"/>
              <a:t>經驗沒有傳承</a:t>
            </a:r>
            <a:endParaRPr lang="en-US" altLang="zh-TW" sz="3600" dirty="0"/>
          </a:p>
          <a:p>
            <a:r>
              <a:rPr lang="zh-TW" altLang="en-US" sz="3600" dirty="0" smtClean="0"/>
              <a:t>投入的研究少，更少有反思。</a:t>
            </a:r>
            <a:endParaRPr lang="zh-TW" altLang="en-US" sz="3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另起爐灶 </a:t>
            </a:r>
            <a:r>
              <a:rPr lang="en-US" altLang="zh-TW" dirty="0" smtClean="0"/>
              <a:t>(Reinvent the wheel)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0577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2348880"/>
            <a:ext cx="8640959" cy="4209331"/>
          </a:xfrm>
        </p:spPr>
        <p:txBody>
          <a:bodyPr>
            <a:normAutofit/>
          </a:bodyPr>
          <a:lstStyle/>
          <a:p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某品牌奶粉增量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25%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，價格不變，問這樣的「加量不加價」相當於價錢折扣是多少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%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價格不變，奶粉量變成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5/4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倍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/>
              <a:t>基準量改變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2471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2492896"/>
            <a:ext cx="8028880" cy="3921299"/>
          </a:xfrm>
        </p:spPr>
        <p:txBody>
          <a:bodyPr/>
          <a:lstStyle/>
          <a:p>
            <a:r>
              <a:rPr lang="zh-TW" altLang="en-US" sz="3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面積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3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覆蓋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活動後結果的抽象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體積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3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堆疊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後結果的抽象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/>
              <a:t>課程知</a:t>
            </a:r>
            <a:r>
              <a:rPr lang="zh-TW" altLang="en-US" sz="4400" dirty="0" smtClean="0"/>
              <a:t>識 </a:t>
            </a:r>
            <a:r>
              <a:rPr lang="en-US" altLang="zh-TW" sz="4400" dirty="0" smtClean="0"/>
              <a:t>-</a:t>
            </a:r>
            <a:br>
              <a:rPr lang="en-US" altLang="zh-TW" sz="4400" dirty="0" smtClean="0"/>
            </a:br>
            <a:r>
              <a:rPr lang="zh-TW" altLang="en-US" sz="4400" dirty="0" smtClean="0"/>
              <a:t>數學教學活動的理念與實踐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936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564904"/>
            <a:ext cx="901409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/>
              <a:t>約</a:t>
            </a:r>
            <a:r>
              <a:rPr lang="zh-TW" altLang="en-US" sz="4800" dirty="0" smtClean="0"/>
              <a:t>定</a:t>
            </a:r>
            <a:r>
              <a:rPr lang="en-US" altLang="zh-TW" sz="4800" dirty="0" smtClean="0"/>
              <a:t>1</a:t>
            </a:r>
            <a:r>
              <a:rPr lang="zh-TW" altLang="en-US" sz="4800" dirty="0" smtClean="0"/>
              <a:t>平方公分的大小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6979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744906"/>
              </p:ext>
            </p:extLst>
          </p:nvPr>
        </p:nvGraphicFramePr>
        <p:xfrm>
          <a:off x="611560" y="2204864"/>
          <a:ext cx="3528392" cy="4320480"/>
        </p:xfrm>
        <a:graphic>
          <a:graphicData uri="http://schemas.openxmlformats.org/drawingml/2006/table">
            <a:tbl>
              <a:tblPr/>
              <a:tblGrid>
                <a:gridCol w="1208801"/>
                <a:gridCol w="1176131"/>
                <a:gridCol w="1143460"/>
              </a:tblGrid>
              <a:tr h="8787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新細明體"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新細明體"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新細明體"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3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新細明體"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新細明體"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新細明體"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3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新細明體"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新細明體"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新細明體"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3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新細明體"/>
                        </a:rPr>
                        <a:t> 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新細明體"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新細明體"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7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新細明體"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新細明體"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新細明體"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面積是覆蓋活動後結果的抽象</a:t>
            </a:r>
            <a:endParaRPr lang="zh-TW" altLang="en-US" sz="4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55976" y="2246960"/>
            <a:ext cx="4536504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 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左圖長方形的面積是多少                     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說說看，你是怎麼算的？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想想看，怎麼算比較方便呢？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22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20100330\Teaching materials 20060925\測量資料夾\體積資料夾\體積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60408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/>
              <a:t>約</a:t>
            </a:r>
            <a:r>
              <a:rPr lang="zh-TW" altLang="en-US" sz="4800" dirty="0" smtClean="0"/>
              <a:t>定</a:t>
            </a:r>
            <a:r>
              <a:rPr lang="en-US" altLang="zh-TW" sz="4800" dirty="0" smtClean="0"/>
              <a:t>1</a:t>
            </a:r>
            <a:r>
              <a:rPr lang="zh-TW" altLang="en-US" sz="4800" dirty="0" smtClean="0"/>
              <a:t>立方公分的大小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98445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500014"/>
            <a:ext cx="5976664" cy="5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體積是堆疊活動後結果的抽象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0834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分數構念</a:t>
            </a:r>
            <a:r>
              <a:rPr lang="en-US" altLang="zh-TW" dirty="0" smtClean="0"/>
              <a:t>(</a:t>
            </a:r>
            <a:r>
              <a:rPr lang="zh-TW" altLang="en-US" dirty="0" smtClean="0"/>
              <a:t>教材順序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8532440" cy="413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4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96" y="404813"/>
            <a:ext cx="5579109" cy="645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42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485165"/>
              </p:ext>
            </p:extLst>
          </p:nvPr>
        </p:nvGraphicFramePr>
        <p:xfrm>
          <a:off x="971600" y="1700807"/>
          <a:ext cx="7416824" cy="47057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/>
                <a:gridCol w="1296144"/>
                <a:gridCol w="4968552"/>
              </a:tblGrid>
              <a:tr h="6480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</a:rPr>
                        <a:t>實驗</a:t>
                      </a:r>
                      <a:endParaRPr lang="zh-TW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課程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</a:rPr>
                        <a:t>Lamon</a:t>
                      </a:r>
                      <a:endParaRPr lang="zh-TW" sz="1600" b="1" kern="100" dirty="0">
                        <a:effectLst/>
                        <a:latin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舉例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</a:tr>
              <a:tr h="785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母子問題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部份部份全體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巧克力糖每</a:t>
                      </a:r>
                      <a:r>
                        <a:rPr lang="en-US" sz="1600" kern="100" dirty="0">
                          <a:effectLst/>
                        </a:rPr>
                        <a:t>12</a:t>
                      </a:r>
                      <a:r>
                        <a:rPr lang="zh-TW" sz="1600" kern="100" dirty="0">
                          <a:effectLst/>
                        </a:rPr>
                        <a:t>顆中就有</a:t>
                      </a:r>
                      <a:r>
                        <a:rPr lang="en-US" sz="1600" kern="100" dirty="0">
                          <a:effectLst/>
                        </a:rPr>
                        <a:t>8</a:t>
                      </a:r>
                      <a:r>
                        <a:rPr lang="zh-TW" sz="1600" kern="100" dirty="0">
                          <a:effectLst/>
                        </a:rPr>
                        <a:t>顆是紅色，現在有</a:t>
                      </a:r>
                      <a:r>
                        <a:rPr lang="en-US" sz="1600" kern="100" dirty="0">
                          <a:effectLst/>
                        </a:rPr>
                        <a:t>60</a:t>
                      </a:r>
                      <a:r>
                        <a:rPr lang="zh-TW" sz="1600" kern="100" dirty="0">
                          <a:effectLst/>
                        </a:rPr>
                        <a:t>顆巧克力糖，那麼紅色的有幾顆？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</a:tr>
              <a:tr h="12020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組合問題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關聯的集合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有兩條魚，每天吃的食物要靠身長來決定。甲魚長</a:t>
                      </a:r>
                      <a:r>
                        <a:rPr lang="en-US" sz="1600" kern="100">
                          <a:effectLst/>
                        </a:rPr>
                        <a:t>12</a:t>
                      </a:r>
                      <a:r>
                        <a:rPr lang="zh-TW" sz="1600" kern="100">
                          <a:effectLst/>
                        </a:rPr>
                        <a:t>公分，每天要吃</a:t>
                      </a:r>
                      <a:r>
                        <a:rPr lang="en-US" sz="1600" kern="100">
                          <a:effectLst/>
                        </a:rPr>
                        <a:t>18</a:t>
                      </a:r>
                      <a:r>
                        <a:rPr lang="zh-TW" sz="1600" kern="100">
                          <a:effectLst/>
                        </a:rPr>
                        <a:t>顆飼料，乙魚長</a:t>
                      </a:r>
                      <a:r>
                        <a:rPr lang="en-US" sz="1600" kern="100">
                          <a:effectLst/>
                        </a:rPr>
                        <a:t>30</a:t>
                      </a:r>
                      <a:r>
                        <a:rPr lang="zh-TW" sz="1600" kern="100">
                          <a:effectLst/>
                        </a:rPr>
                        <a:t>公分，每天要吃幾顆飼料？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</a:tr>
              <a:tr h="12020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（伸縮問題）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擴大縮小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甲、乙兩個相似（形狀相同，大小不同）三角形，甲的底是</a:t>
                      </a:r>
                      <a:r>
                        <a:rPr lang="en-US" sz="1600" kern="100" dirty="0">
                          <a:effectLst/>
                        </a:rPr>
                        <a:t>24</a:t>
                      </a:r>
                      <a:r>
                        <a:rPr lang="zh-TW" sz="1600" kern="100" dirty="0">
                          <a:effectLst/>
                        </a:rPr>
                        <a:t>公分，高是</a:t>
                      </a:r>
                      <a:r>
                        <a:rPr lang="en-US" sz="1600" kern="100" dirty="0">
                          <a:effectLst/>
                        </a:rPr>
                        <a:t>10</a:t>
                      </a:r>
                      <a:r>
                        <a:rPr lang="zh-TW" sz="1600" kern="100" dirty="0">
                          <a:effectLst/>
                        </a:rPr>
                        <a:t>公分﹔乙的底是</a:t>
                      </a:r>
                      <a:r>
                        <a:rPr lang="en-US" sz="1600" kern="100" dirty="0">
                          <a:effectLst/>
                        </a:rPr>
                        <a:t>72</a:t>
                      </a:r>
                      <a:r>
                        <a:rPr lang="zh-TW" sz="1600" kern="100" dirty="0">
                          <a:effectLst/>
                        </a:rPr>
                        <a:t>公分，請問乙的高是多少公分？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</a:tr>
              <a:tr h="785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密度問題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區塊分明的量數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27</a:t>
                      </a:r>
                      <a:r>
                        <a:rPr lang="zh-TW" sz="1600" kern="100" dirty="0">
                          <a:effectLst/>
                        </a:rPr>
                        <a:t>立方公分的石材有</a:t>
                      </a:r>
                      <a:r>
                        <a:rPr lang="en-US" sz="1600" kern="100" dirty="0">
                          <a:effectLst/>
                        </a:rPr>
                        <a:t>18</a:t>
                      </a:r>
                      <a:r>
                        <a:rPr lang="zh-TW" sz="1600" kern="100" dirty="0">
                          <a:effectLst/>
                        </a:rPr>
                        <a:t>公斤重，同樣材質的石材</a:t>
                      </a:r>
                      <a:r>
                        <a:rPr lang="en-US" sz="1600" kern="100" dirty="0">
                          <a:effectLst/>
                        </a:rPr>
                        <a:t>50</a:t>
                      </a:r>
                      <a:r>
                        <a:rPr lang="zh-TW" sz="1600" kern="100" dirty="0">
                          <a:effectLst/>
                        </a:rPr>
                        <a:t>立方公分有多少公斤重？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比例問題</a:t>
            </a:r>
            <a:r>
              <a:rPr lang="zh-TW" altLang="zh-TW" dirty="0" smtClean="0"/>
              <a:t>類型對照表</a:t>
            </a:r>
            <a:r>
              <a:rPr lang="en-US" altLang="zh-TW" dirty="0" smtClean="0"/>
              <a:t>(</a:t>
            </a:r>
            <a:r>
              <a:rPr lang="zh-TW" altLang="en-US" dirty="0"/>
              <a:t>教學</a:t>
            </a:r>
            <a:r>
              <a:rPr lang="zh-TW" altLang="en-US" dirty="0" smtClean="0"/>
              <a:t>順序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01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2348880"/>
            <a:ext cx="7704856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了解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檢驗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先備知識。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促進反思所學過的知識。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合作學習以達成更大效果。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/>
              <a:t>一般教學知識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9600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1.  to offer meaningful mathematical problems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有意義的數學問題</a:t>
            </a:r>
            <a:r>
              <a:rPr lang="en-US" altLang="zh-TW" sz="2800" dirty="0" smtClean="0"/>
              <a:t>),</a:t>
            </a:r>
          </a:p>
          <a:p>
            <a:r>
              <a:rPr lang="en-US" altLang="zh-TW" sz="2800" dirty="0" smtClean="0"/>
              <a:t>2. to emphasize depth in math thinking rather than exposure to a series of fragmented topics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片段的題材</a:t>
            </a:r>
            <a:r>
              <a:rPr lang="en-US" altLang="zh-TW" sz="2800" dirty="0" smtClean="0"/>
              <a:t>), and</a:t>
            </a:r>
          </a:p>
          <a:p>
            <a:r>
              <a:rPr lang="en-US" altLang="zh-TW" sz="2800" dirty="0" smtClean="0"/>
              <a:t>3. to have students invent their own strategies (</a:t>
            </a:r>
            <a:r>
              <a:rPr lang="zh-TW" altLang="en-US" sz="2800" dirty="0" smtClean="0"/>
              <a:t>創造自己的策略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and approaches (</a:t>
            </a:r>
            <a:r>
              <a:rPr lang="zh-TW" altLang="en-US" sz="2800" dirty="0" smtClean="0"/>
              <a:t>方法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rather than rely on memorized procedure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記頌的程序</a:t>
            </a:r>
            <a:r>
              <a:rPr lang="en-US" altLang="zh-TW" sz="2800" dirty="0" smtClean="0"/>
              <a:t>).</a:t>
            </a:r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數學學習活動的目標 </a:t>
            </a:r>
            <a:r>
              <a:rPr lang="en-US" altLang="zh-TW" dirty="0" smtClean="0"/>
              <a:t>(NCTM, 1989)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8197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課本已學過四位小數，檢驗下列</a:t>
            </a:r>
            <a:r>
              <a:rPr lang="en-US" altLang="zh-TW" sz="3600" dirty="0" smtClean="0"/>
              <a:t>:</a:t>
            </a:r>
          </a:p>
          <a:p>
            <a:r>
              <a:rPr lang="en-US" altLang="zh-TW" sz="3600" dirty="0" smtClean="0"/>
              <a:t>1   </a:t>
            </a:r>
            <a:r>
              <a:rPr lang="en-US" altLang="zh-TW" sz="3600" dirty="0"/>
              <a:t>0.046</a:t>
            </a:r>
            <a:r>
              <a:rPr lang="zh-TW" altLang="zh-TW" sz="3600" dirty="0"/>
              <a:t>是幾個</a:t>
            </a:r>
            <a:r>
              <a:rPr lang="en-US" altLang="zh-TW" sz="3600" dirty="0"/>
              <a:t>0.0001</a:t>
            </a:r>
            <a:r>
              <a:rPr lang="zh-TW" altLang="zh-TW" sz="3600" dirty="0"/>
              <a:t>組合而成</a:t>
            </a:r>
            <a:r>
              <a:rPr lang="zh-TW" altLang="zh-TW" sz="3600" dirty="0" smtClean="0"/>
              <a:t>？</a:t>
            </a:r>
            <a:endParaRPr lang="en-US" altLang="zh-TW" sz="3600" dirty="0" smtClean="0"/>
          </a:p>
          <a:p>
            <a:r>
              <a:rPr lang="en-US" altLang="zh-TW" sz="3600" dirty="0" smtClean="0"/>
              <a:t>2   </a:t>
            </a:r>
            <a:r>
              <a:rPr lang="en-US" altLang="zh-TW" sz="3600" dirty="0"/>
              <a:t>0.135</a:t>
            </a:r>
            <a:r>
              <a:rPr lang="zh-TW" altLang="zh-TW" sz="3600" dirty="0"/>
              <a:t>是幾個</a:t>
            </a:r>
            <a:r>
              <a:rPr lang="en-US" altLang="zh-TW" sz="3600" dirty="0"/>
              <a:t>0.0001</a:t>
            </a:r>
            <a:r>
              <a:rPr lang="zh-TW" altLang="zh-TW" sz="3600" dirty="0"/>
              <a:t>組合而成</a:t>
            </a:r>
            <a:r>
              <a:rPr lang="zh-TW" altLang="zh-TW" sz="3600" dirty="0" smtClean="0"/>
              <a:t>？</a:t>
            </a:r>
            <a:endParaRPr lang="en-US" altLang="zh-TW" sz="3600" dirty="0" smtClean="0"/>
          </a:p>
          <a:p>
            <a:r>
              <a:rPr lang="en-US" altLang="zh-TW" sz="3600" dirty="0" smtClean="0"/>
              <a:t>3.  0.5</a:t>
            </a:r>
            <a:r>
              <a:rPr lang="zh-TW" altLang="zh-TW" sz="3600" dirty="0"/>
              <a:t>是</a:t>
            </a:r>
            <a:r>
              <a:rPr lang="en-US" altLang="zh-TW" sz="3600" dirty="0"/>
              <a:t>0.01</a:t>
            </a:r>
            <a:r>
              <a:rPr lang="zh-TW" altLang="zh-TW" sz="3600" dirty="0"/>
              <a:t>的幾倍，又是</a:t>
            </a:r>
            <a:r>
              <a:rPr lang="en-US" altLang="zh-TW" sz="3600" dirty="0"/>
              <a:t>0.001</a:t>
            </a:r>
            <a:r>
              <a:rPr lang="zh-TW" altLang="zh-TW" sz="3600" dirty="0"/>
              <a:t>的幾倍？</a:t>
            </a:r>
          </a:p>
          <a:p>
            <a:endParaRPr lang="zh-TW" altLang="zh-TW" sz="3600" dirty="0"/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了解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檢驗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學生先備知識。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5287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3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0"/>
                <a:ext cx="8820472" cy="184482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50000"/>
                  </a:lnSpc>
                  <a:spcAft>
                    <a:spcPts val="0"/>
                  </a:spcAft>
                  <a:buNone/>
                  <a:tabLst>
                    <a:tab pos="114300" algn="l"/>
                    <a:tab pos="457200" algn="l"/>
                    <a:tab pos="685800" algn="l"/>
                    <a:tab pos="3086100" algn="l"/>
                  </a:tabLst>
                </a:pPr>
                <a:r>
                  <a:rPr lang="zh-TW" altLang="zh-TW" sz="3600" kern="100" dirty="0" smtClean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可口可樂</a:t>
                </a:r>
                <a:r>
                  <a:rPr lang="zh-TW" altLang="zh-TW" sz="3600" kern="100" dirty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一瓶</a:t>
                </a:r>
                <a:r>
                  <a:rPr lang="en-US" altLang="zh-TW" sz="3600" kern="100" dirty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3</a:t>
                </a:r>
                <a:r>
                  <a:rPr lang="zh-TW" altLang="zh-TW" sz="3600" kern="100" dirty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公升，</a:t>
                </a:r>
                <a:r>
                  <a:rPr lang="zh-TW" altLang="zh-TW" sz="3600" u="sng" kern="100" dirty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小翔</a:t>
                </a:r>
                <a:r>
                  <a:rPr lang="zh-TW" altLang="zh-TW" sz="3600" kern="100" dirty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喝</a:t>
                </a:r>
                <a:r>
                  <a:rPr lang="zh-TW" altLang="zh-TW" sz="3600" kern="100" dirty="0" smtClean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 kern="10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3600" b="0" i="1" kern="10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TW" sz="3600" b="0" i="1" kern="10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zh-TW" altLang="zh-TW" sz="3600" kern="100" dirty="0" smtClean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後</a:t>
                </a:r>
                <a:r>
                  <a:rPr lang="zh-TW" altLang="zh-TW" sz="3600" kern="100" dirty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，請問剩下多少公升</a:t>
                </a:r>
                <a:r>
                  <a:rPr lang="zh-TW" altLang="zh-TW" sz="3600" kern="100" dirty="0" smtClean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？</a:t>
                </a:r>
                <a:endParaRPr lang="zh-TW" altLang="zh-TW" sz="3600" kern="1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4" name="內容版面配置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0"/>
                <a:ext cx="8820472" cy="1844824"/>
              </a:xfrm>
              <a:blipFill rotWithShape="1">
                <a:blip r:embed="rId2" cstate="print"/>
                <a:stretch>
                  <a:fillRect l="-1797" b="-42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655586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9" y="4005064"/>
            <a:ext cx="3368559" cy="249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49080"/>
            <a:ext cx="3600400" cy="246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5" y="2276872"/>
            <a:ext cx="7812856" cy="3849291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解題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教學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6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Polya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影響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解題的因素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6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Schoenfeld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提問教學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-(Mason)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準備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題組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簡化、深化問題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，以迎合學生程度。</a:t>
            </a:r>
          </a:p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b="1" dirty="0" smtClean="0"/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endParaRPr lang="en-US" altLang="zh-TW" b="1" dirty="0"/>
          </a:p>
          <a:p>
            <a:endParaRPr lang="en-US" altLang="zh-TW" b="1" dirty="0" smtClean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/>
              <a:t>學科教學知識</a:t>
            </a:r>
            <a:r>
              <a:rPr lang="en-US" altLang="zh-TW" sz="5400" dirty="0" smtClean="0"/>
              <a:t>(PCK)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5519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了解</a:t>
            </a:r>
            <a:r>
              <a:rPr lang="zh-TW" altLang="en-US" sz="3200" smtClean="0"/>
              <a:t>題意 </a:t>
            </a:r>
            <a:endParaRPr lang="en-US" altLang="zh-TW" sz="3200" dirty="0" smtClean="0"/>
          </a:p>
          <a:p>
            <a:r>
              <a:rPr lang="zh-TW" altLang="en-US" sz="3200" dirty="0"/>
              <a:t>擬訂</a:t>
            </a:r>
            <a:r>
              <a:rPr lang="zh-TW" altLang="en-US" sz="3200" dirty="0" smtClean="0"/>
              <a:t>計畫</a:t>
            </a:r>
            <a:endParaRPr lang="en-US" altLang="zh-TW" sz="3200" dirty="0" smtClean="0"/>
          </a:p>
          <a:p>
            <a:r>
              <a:rPr lang="zh-TW" altLang="en-US" sz="3200" dirty="0" smtClean="0"/>
              <a:t>執行計畫</a:t>
            </a:r>
            <a:endParaRPr lang="en-US" altLang="zh-TW" sz="3200" dirty="0" smtClean="0"/>
          </a:p>
          <a:p>
            <a:r>
              <a:rPr lang="zh-TW" altLang="en-US" sz="3200" dirty="0"/>
              <a:t>回顧與反思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Polya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解題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6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zh-TW" kern="100" dirty="0">
                <a:latin typeface="Times New Roman"/>
                <a:ea typeface="新細明體"/>
              </a:rPr>
              <a:t> </a:t>
            </a:r>
            <a:endParaRPr lang="zh-TW" altLang="zh-TW" kern="100" dirty="0">
              <a:latin typeface="Times New Roman"/>
              <a:ea typeface="新細明體"/>
            </a:endParaRPr>
          </a:p>
          <a:p>
            <a:pPr>
              <a:spcAft>
                <a:spcPts val="0"/>
              </a:spcAft>
            </a:pPr>
            <a:r>
              <a:rPr lang="en-US" altLang="zh-TW" kern="100" dirty="0">
                <a:latin typeface="Times New Roman"/>
                <a:ea typeface="新細明體"/>
              </a:rPr>
              <a:t> </a:t>
            </a:r>
            <a:endParaRPr lang="zh-TW" altLang="zh-TW" kern="100" dirty="0">
              <a:latin typeface="Times New Roman"/>
              <a:ea typeface="新細明體"/>
            </a:endParaRPr>
          </a:p>
          <a:p>
            <a:pPr>
              <a:spcAft>
                <a:spcPts val="0"/>
              </a:spcAft>
            </a:pPr>
            <a:r>
              <a:rPr lang="en-US" altLang="zh-TW" kern="100" dirty="0">
                <a:latin typeface="Times New Roman"/>
                <a:ea typeface="新細明體"/>
              </a:rPr>
              <a:t> </a:t>
            </a:r>
            <a:endParaRPr lang="zh-TW" altLang="zh-TW" kern="100" dirty="0">
              <a:latin typeface="Times New Roman"/>
              <a:ea typeface="新細明體"/>
            </a:endParaRPr>
          </a:p>
          <a:p>
            <a:pPr>
              <a:spcAft>
                <a:spcPts val="0"/>
              </a:spcAft>
            </a:pPr>
            <a:r>
              <a:rPr lang="en-US" altLang="zh-TW" kern="100" dirty="0">
                <a:latin typeface="Times New Roman"/>
                <a:ea typeface="新細明體"/>
              </a:rPr>
              <a:t> </a:t>
            </a:r>
            <a:endParaRPr lang="zh-TW" altLang="zh-TW" kern="100" dirty="0">
              <a:latin typeface="Times New Roman"/>
              <a:ea typeface="新細明體"/>
            </a:endParaRPr>
          </a:p>
          <a:p>
            <a:pPr>
              <a:spcAft>
                <a:spcPts val="0"/>
              </a:spcAft>
            </a:pPr>
            <a:r>
              <a:rPr lang="en-US" altLang="zh-TW" kern="100" dirty="0">
                <a:latin typeface="Times New Roman"/>
                <a:ea typeface="新細明體"/>
              </a:rPr>
              <a:t> </a:t>
            </a:r>
            <a:endParaRPr lang="zh-TW" altLang="zh-TW" kern="100" dirty="0">
              <a:latin typeface="Times New Roman"/>
              <a:ea typeface="新細明體"/>
            </a:endParaRPr>
          </a:p>
          <a:p>
            <a:pPr>
              <a:spcAft>
                <a:spcPts val="0"/>
              </a:spcAft>
            </a:pPr>
            <a:r>
              <a:rPr lang="en-US" altLang="zh-TW" kern="100" dirty="0">
                <a:latin typeface="Times New Roman"/>
                <a:ea typeface="新細明體"/>
              </a:rPr>
              <a:t> </a:t>
            </a:r>
            <a:endParaRPr lang="zh-TW" altLang="zh-TW" kern="100" dirty="0">
              <a:latin typeface="Times New Roman"/>
              <a:ea typeface="新細明體"/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884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US" altLang="zh-TW" kern="100" dirty="0">
                <a:latin typeface="Times New Roman"/>
                <a:ea typeface="新細明體"/>
              </a:rPr>
              <a:t/>
            </a:r>
            <a:br>
              <a:rPr lang="en-US" altLang="zh-TW" kern="100" dirty="0">
                <a:latin typeface="Times New Roman"/>
                <a:ea typeface="新細明體"/>
              </a:rPr>
            </a:br>
            <a:r>
              <a:rPr lang="en-US" altLang="zh-TW" kern="100" dirty="0" smtClean="0">
                <a:latin typeface="Times New Roman"/>
                <a:ea typeface="新細明體"/>
              </a:rPr>
              <a:t> </a:t>
            </a:r>
            <a:r>
              <a:rPr lang="zh-TW" altLang="zh-TW" kern="100" dirty="0">
                <a:latin typeface="Times New Roman"/>
                <a:ea typeface="新細明體"/>
              </a:rPr>
              <a:t>每塊小正方體積木邊長</a:t>
            </a:r>
            <a:r>
              <a:rPr lang="en-US" altLang="zh-TW" kern="100" dirty="0">
                <a:latin typeface="Times New Roman"/>
                <a:ea typeface="新細明體"/>
              </a:rPr>
              <a:t>1</a:t>
            </a:r>
            <a:r>
              <a:rPr lang="zh-TW" altLang="zh-TW" kern="100" dirty="0">
                <a:latin typeface="Times New Roman"/>
                <a:ea typeface="新細明體"/>
              </a:rPr>
              <a:t>公分，</a:t>
            </a:r>
            <a:br>
              <a:rPr lang="zh-TW" altLang="zh-TW" kern="100" dirty="0">
                <a:latin typeface="Times New Roman"/>
                <a:ea typeface="新細明體"/>
              </a:rPr>
            </a:br>
            <a:r>
              <a:rPr lang="zh-TW" altLang="zh-TW" kern="100" dirty="0">
                <a:latin typeface="Times New Roman"/>
                <a:ea typeface="新細明體"/>
              </a:rPr>
              <a:t>請問下面圖形的體積是多少？</a:t>
            </a:r>
            <a:br>
              <a:rPr lang="zh-TW" altLang="zh-TW" kern="100" dirty="0">
                <a:latin typeface="Times New Roman"/>
                <a:ea typeface="新細明體"/>
              </a:rPr>
            </a:br>
            <a:endParaRPr lang="zh-TW" altLang="en-US" dirty="0"/>
          </a:p>
        </p:txBody>
      </p:sp>
      <p:pic>
        <p:nvPicPr>
          <p:cNvPr id="4" name="圖片 3" descr="立方體圖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71750"/>
            <a:ext cx="4608512" cy="3305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3896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(   </a:t>
            </a:r>
            <a:r>
              <a:rPr lang="en-US" altLang="zh-TW" dirty="0"/>
              <a:t>) (A)</a:t>
            </a:r>
            <a:r>
              <a:rPr lang="zh-TW" altLang="zh-TW" dirty="0"/>
              <a:t>邊長</a:t>
            </a:r>
            <a:r>
              <a:rPr lang="en-US" altLang="zh-TW" dirty="0"/>
              <a:t>1</a:t>
            </a:r>
            <a:r>
              <a:rPr lang="zh-TW" altLang="zh-TW" dirty="0"/>
              <a:t>公分的正方體為</a:t>
            </a:r>
            <a:r>
              <a:rPr lang="en-US" altLang="zh-TW" dirty="0"/>
              <a:t>1</a:t>
            </a:r>
            <a:r>
              <a:rPr lang="zh-TW" altLang="zh-TW" dirty="0"/>
              <a:t>立方公分，</a:t>
            </a:r>
            <a:r>
              <a:rPr lang="en-US" altLang="zh-TW" dirty="0"/>
              <a:t>  </a:t>
            </a:r>
            <a:endParaRPr lang="zh-TW" altLang="zh-TW" dirty="0"/>
          </a:p>
          <a:p>
            <a:r>
              <a:rPr lang="en-US" altLang="zh-TW" dirty="0"/>
              <a:t>       </a:t>
            </a:r>
            <a:r>
              <a:rPr lang="zh-TW" altLang="zh-TW" dirty="0"/>
              <a:t>所以此圖形的體積就是積木的數量。</a:t>
            </a:r>
            <a:r>
              <a:rPr lang="en-US" altLang="zh-TW" dirty="0"/>
              <a:t>*</a:t>
            </a:r>
            <a:endParaRPr lang="zh-TW" altLang="zh-TW" dirty="0"/>
          </a:p>
          <a:p>
            <a:r>
              <a:rPr lang="en-US" altLang="zh-TW" dirty="0"/>
              <a:t>(   ) (B)</a:t>
            </a:r>
            <a:r>
              <a:rPr lang="zh-TW" altLang="zh-TW" dirty="0"/>
              <a:t>眼睛所看到的積木數量就是圖形的體</a:t>
            </a:r>
          </a:p>
          <a:p>
            <a:r>
              <a:rPr lang="en-US" altLang="zh-TW" dirty="0"/>
              <a:t>       </a:t>
            </a:r>
            <a:r>
              <a:rPr lang="zh-TW" altLang="zh-TW" dirty="0"/>
              <a:t>積。</a:t>
            </a:r>
          </a:p>
          <a:p>
            <a:r>
              <a:rPr lang="en-US" altLang="zh-TW" dirty="0"/>
              <a:t>(   ) (C)</a:t>
            </a:r>
            <a:r>
              <a:rPr lang="zh-TW" altLang="zh-TW" dirty="0"/>
              <a:t>最上面那一塊積木，它下方沒有任何積</a:t>
            </a:r>
          </a:p>
          <a:p>
            <a:r>
              <a:rPr lang="en-US" altLang="zh-TW" dirty="0"/>
              <a:t>       </a:t>
            </a:r>
            <a:r>
              <a:rPr lang="zh-TW" altLang="zh-TW" dirty="0"/>
              <a:t>木，就只有最上面那一塊</a:t>
            </a:r>
          </a:p>
          <a:p>
            <a:r>
              <a:rPr lang="en-US" altLang="zh-TW" dirty="0"/>
              <a:t>(   ) (D)</a:t>
            </a:r>
            <a:r>
              <a:rPr lang="zh-TW" altLang="zh-TW" dirty="0"/>
              <a:t>最上面兩層的積木底下，都有眼睛看不</a:t>
            </a:r>
          </a:p>
          <a:p>
            <a:r>
              <a:rPr lang="en-US" altLang="zh-TW" dirty="0"/>
              <a:t>        </a:t>
            </a:r>
            <a:r>
              <a:rPr lang="zh-TW" altLang="zh-TW" dirty="0"/>
              <a:t>到的積木支撐。</a:t>
            </a:r>
            <a:r>
              <a:rPr lang="en-US" altLang="zh-TW" dirty="0"/>
              <a:t>*</a:t>
            </a:r>
            <a:endParaRPr lang="zh-TW" altLang="zh-TW" dirty="0"/>
          </a:p>
          <a:p>
            <a:r>
              <a:rPr lang="en-US" altLang="zh-TW" dirty="0"/>
              <a:t> 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/>
              <a:t>（</a:t>
            </a:r>
            <a:r>
              <a:rPr lang="en-US" altLang="zh-TW" dirty="0"/>
              <a:t>1</a:t>
            </a:r>
            <a:r>
              <a:rPr lang="zh-TW" altLang="zh-TW" dirty="0"/>
              <a:t>）</a:t>
            </a:r>
            <a:br>
              <a:rPr lang="zh-TW" altLang="zh-TW" dirty="0"/>
            </a:br>
            <a:r>
              <a:rPr lang="en-US" altLang="zh-TW" dirty="0" smtClean="0"/>
              <a:t>(1)※</a:t>
            </a:r>
            <a:r>
              <a:rPr lang="zh-TW" altLang="zh-TW" dirty="0"/>
              <a:t>根據題意，以下選項何者正確</a:t>
            </a:r>
            <a:r>
              <a:rPr lang="zh-TW" altLang="zh-TW" dirty="0" smtClean="0"/>
              <a:t>？（</a:t>
            </a:r>
            <a:r>
              <a:rPr lang="zh-TW" altLang="en-US" dirty="0"/>
              <a:t>了解題意</a:t>
            </a:r>
            <a:r>
              <a:rPr lang="zh-TW" altLang="zh-TW" dirty="0" smtClean="0"/>
              <a:t>） 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8784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(   </a:t>
            </a:r>
            <a:r>
              <a:rPr lang="en-US" altLang="zh-TW" dirty="0"/>
              <a:t>) (A)</a:t>
            </a:r>
            <a:r>
              <a:rPr lang="zh-TW" altLang="zh-TW" dirty="0"/>
              <a:t>從積木頂端鳥瞰下，第一層有</a:t>
            </a:r>
            <a:r>
              <a:rPr lang="en-US" altLang="zh-TW" dirty="0"/>
              <a:t>1</a:t>
            </a:r>
            <a:r>
              <a:rPr lang="zh-TW" altLang="zh-TW" dirty="0"/>
              <a:t>×</a:t>
            </a:r>
            <a:r>
              <a:rPr lang="en-US" altLang="zh-TW" dirty="0"/>
              <a:t>1</a:t>
            </a:r>
            <a:r>
              <a:rPr lang="zh-TW" altLang="zh-TW" dirty="0"/>
              <a:t>個積木，第二層有</a:t>
            </a:r>
            <a:r>
              <a:rPr lang="en-US" altLang="zh-TW" dirty="0"/>
              <a:t>2</a:t>
            </a:r>
            <a:r>
              <a:rPr lang="zh-TW" altLang="zh-TW" dirty="0"/>
              <a:t>×</a:t>
            </a:r>
            <a:r>
              <a:rPr lang="en-US" altLang="zh-TW" dirty="0"/>
              <a:t>2</a:t>
            </a:r>
            <a:r>
              <a:rPr lang="zh-TW" altLang="zh-TW" dirty="0"/>
              <a:t>個積木，第三層有</a:t>
            </a:r>
            <a:r>
              <a:rPr lang="en-US" altLang="zh-TW" dirty="0"/>
              <a:t>3</a:t>
            </a:r>
            <a:r>
              <a:rPr lang="zh-TW" altLang="zh-TW" dirty="0"/>
              <a:t>×</a:t>
            </a:r>
            <a:r>
              <a:rPr lang="en-US" altLang="zh-TW" dirty="0"/>
              <a:t>3</a:t>
            </a:r>
            <a:r>
              <a:rPr lang="zh-TW" altLang="zh-TW" dirty="0"/>
              <a:t>個。</a:t>
            </a:r>
          </a:p>
          <a:p>
            <a:r>
              <a:rPr lang="en-US" altLang="zh-TW" dirty="0"/>
              <a:t>(   ) (B)</a:t>
            </a:r>
            <a:r>
              <a:rPr lang="zh-TW" altLang="zh-TW" dirty="0"/>
              <a:t>將每一層積木的個數相加就是整個積木的總體積。</a:t>
            </a:r>
          </a:p>
          <a:p>
            <a:r>
              <a:rPr lang="en-US" altLang="zh-TW" dirty="0"/>
              <a:t>(   ) (C)</a:t>
            </a:r>
            <a:r>
              <a:rPr lang="zh-TW" altLang="zh-TW" dirty="0"/>
              <a:t>就高度的觀點堆疊三層的積木有</a:t>
            </a:r>
            <a:r>
              <a:rPr lang="en-US" altLang="zh-TW" dirty="0"/>
              <a:t>1</a:t>
            </a:r>
            <a:r>
              <a:rPr lang="zh-TW" altLang="zh-TW" dirty="0"/>
              <a:t>組，堆疊兩層的積木有</a:t>
            </a:r>
            <a:r>
              <a:rPr lang="en-US" altLang="zh-TW" dirty="0"/>
              <a:t>3</a:t>
            </a:r>
            <a:r>
              <a:rPr lang="zh-TW" altLang="zh-TW" dirty="0"/>
              <a:t>組，只有一層的積木有</a:t>
            </a:r>
            <a:r>
              <a:rPr lang="en-US" altLang="zh-TW" dirty="0"/>
              <a:t>5</a:t>
            </a:r>
            <a:r>
              <a:rPr lang="zh-TW" altLang="zh-TW" dirty="0"/>
              <a:t>組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(    )(</a:t>
            </a:r>
            <a:r>
              <a:rPr lang="en-US" altLang="zh-TW" dirty="0"/>
              <a:t>D)</a:t>
            </a:r>
            <a:r>
              <a:rPr lang="zh-TW" altLang="zh-TW" dirty="0"/>
              <a:t>眼睛看到的第三層積木有</a:t>
            </a:r>
            <a:r>
              <a:rPr lang="en-US" altLang="zh-TW" dirty="0"/>
              <a:t>1</a:t>
            </a:r>
            <a:r>
              <a:rPr lang="zh-TW" altLang="zh-TW" dirty="0"/>
              <a:t>個，第二層</a:t>
            </a:r>
          </a:p>
          <a:p>
            <a:r>
              <a:rPr lang="en-US" altLang="zh-TW" dirty="0"/>
              <a:t>       </a:t>
            </a:r>
            <a:r>
              <a:rPr lang="zh-TW" altLang="zh-TW" dirty="0"/>
              <a:t>有</a:t>
            </a:r>
            <a:r>
              <a:rPr lang="en-US" altLang="zh-TW" dirty="0"/>
              <a:t>3</a:t>
            </a:r>
            <a:r>
              <a:rPr lang="zh-TW" altLang="zh-TW" dirty="0"/>
              <a:t>個，第一層有</a:t>
            </a:r>
            <a:r>
              <a:rPr lang="en-US" altLang="zh-TW" dirty="0"/>
              <a:t>5</a:t>
            </a:r>
            <a:r>
              <a:rPr lang="zh-TW" altLang="zh-TW" dirty="0"/>
              <a:t>個。</a:t>
            </a:r>
          </a:p>
          <a:p>
            <a:endParaRPr lang="zh-TW" altLang="zh-TW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(2) </a:t>
            </a:r>
            <a:r>
              <a:rPr lang="zh-TW" altLang="zh-TW" dirty="0" smtClean="0"/>
              <a:t>以下</a:t>
            </a:r>
            <a:r>
              <a:rPr lang="zh-TW" altLang="zh-TW" dirty="0"/>
              <a:t>選項何者正確？</a:t>
            </a:r>
            <a:r>
              <a:rPr lang="zh-TW" altLang="zh-TW" dirty="0" smtClean="0"/>
              <a:t>（</a:t>
            </a:r>
            <a:r>
              <a:rPr lang="zh-TW" altLang="en-US" dirty="0" smtClean="0"/>
              <a:t>擬定計畫</a:t>
            </a:r>
            <a:r>
              <a:rPr lang="zh-TW" altLang="zh-TW" dirty="0" smtClean="0"/>
              <a:t>）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8644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(   </a:t>
            </a:r>
            <a:r>
              <a:rPr lang="en-US" altLang="zh-TW" dirty="0"/>
              <a:t>) (A)9</a:t>
            </a:r>
            <a:endParaRPr lang="zh-TW" altLang="zh-TW" dirty="0"/>
          </a:p>
          <a:p>
            <a:r>
              <a:rPr lang="en-US" altLang="zh-TW" dirty="0"/>
              <a:t>(   ) (B)14</a:t>
            </a:r>
            <a:endParaRPr lang="zh-TW" altLang="zh-TW" dirty="0"/>
          </a:p>
          <a:p>
            <a:r>
              <a:rPr lang="en-US" altLang="zh-TW" dirty="0"/>
              <a:t>(   ) (C)18</a:t>
            </a:r>
            <a:endParaRPr lang="zh-TW" altLang="zh-TW" dirty="0"/>
          </a:p>
          <a:p>
            <a:r>
              <a:rPr lang="en-US" altLang="zh-TW" dirty="0"/>
              <a:t>(   ) (D)28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※</a:t>
            </a:r>
            <a:r>
              <a:rPr lang="zh-TW" altLang="zh-TW" dirty="0"/>
              <a:t>這個圖形的體積為多少立方公分</a:t>
            </a:r>
            <a:r>
              <a:rPr lang="zh-TW" altLang="zh-TW" dirty="0" smtClean="0"/>
              <a:t>（</a:t>
            </a:r>
            <a:r>
              <a:rPr lang="zh-TW" altLang="en-US" dirty="0" smtClean="0"/>
              <a:t>執行計畫</a:t>
            </a:r>
            <a:r>
              <a:rPr lang="zh-TW" altLang="zh-TW" dirty="0" smtClean="0"/>
              <a:t>）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9983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3600" dirty="0" smtClean="0"/>
              <a:t>(</a:t>
            </a:r>
            <a:r>
              <a:rPr lang="en-US" altLang="zh-TW" sz="3600" dirty="0"/>
              <a:t>A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 被</a:t>
            </a:r>
            <a:r>
              <a:rPr lang="zh-TW" altLang="zh-TW" sz="3600" dirty="0" smtClean="0"/>
              <a:t>最上層</a:t>
            </a:r>
            <a:r>
              <a:rPr lang="zh-TW" altLang="en-US" sz="3600" dirty="0" smtClean="0"/>
              <a:t>覆蓋的</a:t>
            </a:r>
            <a:r>
              <a:rPr lang="zh-TW" altLang="zh-TW" sz="3600" dirty="0" smtClean="0"/>
              <a:t>正方體有</a:t>
            </a:r>
            <a:r>
              <a:rPr lang="en-US" altLang="zh-TW" sz="3600" dirty="0" smtClean="0"/>
              <a:t>1</a:t>
            </a:r>
            <a:r>
              <a:rPr lang="zh-TW" altLang="zh-TW" sz="3600" dirty="0" smtClean="0"/>
              <a:t>個，</a:t>
            </a:r>
            <a:endParaRPr lang="en-US" altLang="zh-TW" sz="3600" dirty="0" smtClean="0"/>
          </a:p>
          <a:p>
            <a:r>
              <a:rPr lang="en-US" altLang="zh-TW" sz="3600" dirty="0" smtClean="0"/>
              <a:t> (B) </a:t>
            </a:r>
            <a:r>
              <a:rPr lang="zh-TW" altLang="en-US" sz="3600" dirty="0" smtClean="0"/>
              <a:t>最下層被覆蓋</a:t>
            </a:r>
            <a:r>
              <a:rPr lang="zh-TW" altLang="en-US" sz="3600" dirty="0"/>
              <a:t>的</a:t>
            </a:r>
            <a:r>
              <a:rPr lang="zh-TW" altLang="zh-TW" sz="3600" dirty="0"/>
              <a:t>正方體</a:t>
            </a:r>
            <a:r>
              <a:rPr lang="zh-TW" altLang="zh-TW" sz="3600" dirty="0" smtClean="0"/>
              <a:t>有</a:t>
            </a:r>
            <a:r>
              <a:rPr lang="en-US" altLang="zh-TW" sz="3600" dirty="0" smtClean="0"/>
              <a:t>4</a:t>
            </a:r>
            <a:r>
              <a:rPr lang="zh-TW" altLang="zh-TW" sz="3600" dirty="0" smtClean="0"/>
              <a:t>個，</a:t>
            </a:r>
            <a:endParaRPr lang="en-US" altLang="zh-TW" sz="3600" dirty="0" smtClean="0"/>
          </a:p>
          <a:p>
            <a:r>
              <a:rPr lang="en-US" altLang="zh-TW" sz="3600" dirty="0" smtClean="0"/>
              <a:t> (C) </a:t>
            </a:r>
            <a:r>
              <a:rPr lang="zh-TW" altLang="en-US" sz="3600" dirty="0" smtClean="0"/>
              <a:t>總共被 覆蓋的正方形有</a:t>
            </a:r>
            <a:r>
              <a:rPr lang="en-US" altLang="zh-TW" sz="3600" dirty="0" smtClean="0"/>
              <a:t>5 </a:t>
            </a:r>
            <a:r>
              <a:rPr lang="zh-TW" altLang="en-US" sz="3600" dirty="0" smtClean="0"/>
              <a:t>個</a:t>
            </a:r>
            <a:endParaRPr lang="en-US" altLang="zh-TW" sz="3600" dirty="0" smtClean="0"/>
          </a:p>
          <a:p>
            <a:r>
              <a:rPr lang="zh-TW" altLang="en-US" sz="3600" dirty="0" smtClean="0"/>
              <a:t> </a:t>
            </a:r>
            <a:r>
              <a:rPr lang="en-US" altLang="zh-TW" sz="3600" dirty="0" smtClean="0"/>
              <a:t>(D)</a:t>
            </a:r>
            <a:r>
              <a:rPr lang="zh-TW" altLang="en-US" sz="3600" dirty="0" smtClean="0"/>
              <a:t> 看得見的立方體有</a:t>
            </a:r>
            <a:r>
              <a:rPr lang="en-US" altLang="zh-TW" sz="3600" dirty="0" smtClean="0"/>
              <a:t>1+3+5</a:t>
            </a:r>
            <a:r>
              <a:rPr lang="zh-TW" altLang="en-US" sz="3600" dirty="0" smtClean="0"/>
              <a:t>個</a:t>
            </a:r>
            <a:endParaRPr lang="zh-TW" altLang="en-US" sz="3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（</a:t>
            </a:r>
            <a:r>
              <a:rPr lang="en-US" altLang="zh-TW" dirty="0"/>
              <a:t>4</a:t>
            </a:r>
            <a:r>
              <a:rPr lang="zh-TW" altLang="zh-TW" dirty="0" smtClean="0"/>
              <a:t>）</a:t>
            </a:r>
            <a:r>
              <a:rPr lang="zh-TW" altLang="en-US" dirty="0" smtClean="0"/>
              <a:t>視覺上看不到的立方體有幾個</a:t>
            </a:r>
            <a:r>
              <a:rPr lang="zh-TW" altLang="zh-TW" dirty="0" smtClean="0"/>
              <a:t>？（後</a:t>
            </a:r>
            <a:r>
              <a:rPr lang="zh-TW" altLang="zh-TW" dirty="0"/>
              <a:t>設</a:t>
            </a:r>
            <a:r>
              <a:rPr lang="zh-TW" altLang="zh-TW" dirty="0" smtClean="0"/>
              <a:t>監控）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03732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資源 </a:t>
            </a:r>
            <a:r>
              <a:rPr lang="en-US" altLang="zh-TW" sz="3600" dirty="0" smtClean="0"/>
              <a:t>(Resource)</a:t>
            </a:r>
          </a:p>
          <a:p>
            <a:r>
              <a:rPr lang="zh-TW" altLang="en-US" sz="3600" dirty="0"/>
              <a:t>捷</a:t>
            </a:r>
            <a:r>
              <a:rPr lang="zh-TW" altLang="en-US" sz="3600" dirty="0" smtClean="0"/>
              <a:t>思 </a:t>
            </a:r>
            <a:r>
              <a:rPr lang="en-US" altLang="zh-TW" sz="3600" dirty="0" smtClean="0"/>
              <a:t>(Heuristics)</a:t>
            </a:r>
          </a:p>
          <a:p>
            <a:r>
              <a:rPr lang="zh-TW" altLang="en-US" sz="3600" dirty="0" smtClean="0"/>
              <a:t>控制 </a:t>
            </a:r>
            <a:r>
              <a:rPr lang="en-US" altLang="zh-TW" sz="3600" dirty="0" smtClean="0"/>
              <a:t>(Control)</a:t>
            </a:r>
          </a:p>
          <a:p>
            <a:r>
              <a:rPr lang="zh-TW" altLang="en-US" sz="3600" dirty="0"/>
              <a:t>信念</a:t>
            </a:r>
            <a:r>
              <a:rPr lang="zh-TW" altLang="en-US" sz="3600" dirty="0" smtClean="0"/>
              <a:t>系統 </a:t>
            </a:r>
            <a:r>
              <a:rPr lang="en-US" altLang="zh-TW" sz="3600" dirty="0" smtClean="0"/>
              <a:t>(Believe </a:t>
            </a:r>
            <a:r>
              <a:rPr lang="en-US" altLang="zh-TW" sz="3600" dirty="0" smtClean="0"/>
              <a:t>system)</a:t>
            </a:r>
            <a:endParaRPr lang="zh-TW" altLang="en-US" sz="3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影響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解題的因素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(Schoenfeld,1985)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55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Few of teachers have sufficient experience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足夠的經驗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with authentic </a:t>
            </a:r>
            <a:r>
              <a:rPr lang="en-US" altLang="zh-TW" sz="3600" dirty="0"/>
              <a:t>(</a:t>
            </a:r>
            <a:r>
              <a:rPr lang="zh-TW" altLang="en-US" sz="3600" dirty="0"/>
              <a:t>真實的</a:t>
            </a:r>
            <a:r>
              <a:rPr lang="en-US" altLang="zh-TW" sz="3600" dirty="0"/>
              <a:t>)</a:t>
            </a:r>
            <a:r>
              <a:rPr lang="zh-TW" altLang="en-US" sz="3600" dirty="0"/>
              <a:t> </a:t>
            </a:r>
            <a:r>
              <a:rPr lang="en-US" altLang="zh-TW" sz="3600" dirty="0" smtClean="0"/>
              <a:t>inquiry </a:t>
            </a:r>
            <a:r>
              <a:rPr lang="en-US" altLang="zh-TW" sz="3600" dirty="0"/>
              <a:t>based learning </a:t>
            </a:r>
            <a:r>
              <a:rPr lang="en-US" altLang="zh-TW" sz="3600" dirty="0" smtClean="0"/>
              <a:t>to make it a common reality 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共同的現實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for gifted students.</a:t>
            </a:r>
          </a:p>
          <a:p>
            <a:endParaRPr lang="zh-TW" altLang="en-US" sz="3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Inquiry based learning and teaching (</a:t>
            </a:r>
            <a:r>
              <a:rPr lang="zh-TW" altLang="en-US" dirty="0"/>
              <a:t>探究</a:t>
            </a:r>
            <a:r>
              <a:rPr lang="zh-TW" altLang="en-US" dirty="0" smtClean="0"/>
              <a:t>式學習與教學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4758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猜想學生的可能解法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增進對學習者的了解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簡化問題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預防學生不會解原問題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深化問題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給學生解非例行性問題的機會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000" dirty="0"/>
              <a:t>資優班教師教學前的功課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sz="5300" dirty="0"/>
          </a:p>
        </p:txBody>
      </p:sp>
    </p:spTree>
    <p:extLst>
      <p:ext uri="{BB962C8B-B14F-4D97-AF65-F5344CB8AC3E}">
        <p14:creationId xmlns:p14="http://schemas.microsoft.com/office/powerpoint/2010/main" val="30445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初始設計的問題：</a:t>
            </a:r>
            <a:endParaRPr lang="en-US" altLang="zh-TW" sz="4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請您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在數線上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A(1.2)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B(1.3)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二點之間，找出四等分ＡＢ線段的三個小數，並在數線上標示出此三個小數的位置，並說明你的策略（做法）。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1168"/>
            <a:ext cx="8244894" cy="102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0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正確的解法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錯誤的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解法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用刻度尺丈量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猜想學生的可能解法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43514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 smtClean="0"/>
              <a:t>成人票與兒童票</a:t>
            </a:r>
            <a:endParaRPr lang="en-US" altLang="zh-TW" sz="3200" dirty="0" smtClean="0"/>
          </a:p>
          <a:p>
            <a:endParaRPr lang="en-US" altLang="zh-TW" sz="3200" dirty="0"/>
          </a:p>
          <a:p>
            <a:endParaRPr lang="en-US" altLang="zh-TW" sz="3200" dirty="0" smtClean="0"/>
          </a:p>
          <a:p>
            <a:r>
              <a:rPr lang="zh-TW" altLang="en-US" sz="3200" dirty="0"/>
              <a:t>雞兔同</a:t>
            </a:r>
            <a:r>
              <a:rPr lang="zh-TW" altLang="en-US" sz="3200" dirty="0" smtClean="0"/>
              <a:t>籠問題</a:t>
            </a:r>
            <a:endParaRPr lang="en-US" altLang="zh-TW" sz="3200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過去解過的相關問題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8912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簡化數據或範圍</a:t>
            </a: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簡化問題情境或結構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dirty="0" smtClean="0"/>
              <a:t>簡化問題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sz="4800" dirty="0" smtClean="0"/>
              <a:t>(</a:t>
            </a:r>
            <a:r>
              <a:rPr lang="zh-TW" altLang="en-US" sz="4800" dirty="0" smtClean="0"/>
              <a:t>預防學生不會解原問題</a:t>
            </a:r>
            <a:r>
              <a:rPr lang="en-US" altLang="zh-TW" sz="4800" dirty="0" smtClean="0"/>
              <a:t>)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8673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改變問題的情境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非例行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性問題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深化問題</a:t>
            </a:r>
            <a:r>
              <a:rPr lang="zh-TW" altLang="en-US" sz="4000" smtClean="0">
                <a:latin typeface="標楷體" panose="03000509000000000000" pitchFamily="65" charset="-120"/>
                <a:ea typeface="標楷體" panose="03000509000000000000" pitchFamily="65" charset="-120"/>
              </a:rPr>
              <a:t>的結構</a:t>
            </a:r>
            <a:endParaRPr lang="zh-TW" altLang="en-US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/>
              <a:t>深化問題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400" dirty="0" smtClean="0"/>
              <a:t>(</a:t>
            </a:r>
            <a:r>
              <a:rPr lang="zh-TW" altLang="en-US" sz="4400" dirty="0" smtClean="0"/>
              <a:t>給學生解非例行性問題的機會</a:t>
            </a:r>
            <a:r>
              <a:rPr lang="en-US" altLang="zh-TW" sz="4400" dirty="0" smtClean="0"/>
              <a:t>)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32596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2204864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400" dirty="0"/>
              <a:t>小明家在公路的座標是</a:t>
            </a:r>
            <a:r>
              <a:rPr lang="en-US" altLang="zh-TW" sz="4400" dirty="0"/>
              <a:t>(1.2)</a:t>
            </a:r>
            <a:r>
              <a:rPr lang="zh-TW" altLang="zh-TW" sz="4400" dirty="0"/>
              <a:t>，小花家在公路的座標為</a:t>
            </a:r>
            <a:r>
              <a:rPr lang="en-US" altLang="zh-TW" sz="4400" dirty="0"/>
              <a:t>(1.3)</a:t>
            </a:r>
            <a:r>
              <a:rPr lang="zh-TW" altLang="zh-TW" sz="4400" dirty="0"/>
              <a:t>，只知道小英和小明家的距離與小英和小花家距離是</a:t>
            </a:r>
            <a:r>
              <a:rPr lang="en-US" altLang="zh-TW" sz="4400" dirty="0"/>
              <a:t>5</a:t>
            </a:r>
            <a:r>
              <a:rPr lang="zh-TW" altLang="zh-TW" sz="4400" dirty="0"/>
              <a:t>：</a:t>
            </a:r>
            <a:r>
              <a:rPr lang="en-US" altLang="zh-TW" sz="4400" dirty="0"/>
              <a:t>3</a:t>
            </a:r>
            <a:r>
              <a:rPr lang="zh-TW" altLang="zh-TW" sz="4400" dirty="0"/>
              <a:t>，請你試著在圖上標出小英家的座標。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242300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241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探索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(Inquiring)</a:t>
            </a: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聚焦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(Focusing)</a:t>
            </a: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檢驗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(Testing)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數學提問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的三種類型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38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複述 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(Repetition)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回應 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4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Revoicing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追問 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(Question)</a:t>
            </a: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挑戰 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(Challenge)</a:t>
            </a:r>
          </a:p>
          <a:p>
            <a:endParaRPr lang="zh-TW" altLang="en-US" sz="4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提問的四種技巧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Resnick</a:t>
            </a:r>
            <a:r>
              <a:rPr lang="en-US" altLang="zh-TW" dirty="0" smtClean="0"/>
              <a:t>, 1995)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58373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分段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佈題以達引導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效果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以製造認知衝突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鷹架教學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069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7133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者和他們的特性知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識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學科內容知識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知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識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一般的教學法知識 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學科教學知能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(PCK) 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教育脈絡或情境的知識 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有關教育目標，目的和價值的知識。 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有效教師知識是由七個種類組成的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教學基礎知識 </a:t>
            </a:r>
            <a:r>
              <a:rPr lang="en-US" altLang="zh-TW" sz="3100" dirty="0" smtClean="0"/>
              <a:t>(Shulman, 1987)</a:t>
            </a:r>
            <a:endParaRPr lang="zh-TW" altLang="en-US" sz="3100" dirty="0"/>
          </a:p>
        </p:txBody>
      </p:sp>
    </p:spTree>
    <p:extLst>
      <p:ext uri="{BB962C8B-B14F-4D97-AF65-F5344CB8AC3E}">
        <p14:creationId xmlns:p14="http://schemas.microsoft.com/office/powerpoint/2010/main" val="22101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53480" y="2492896"/>
                <a:ext cx="8507288" cy="37730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TW" altLang="en-US" sz="4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一瓶水</a:t>
                </a:r>
                <a:r>
                  <a:rPr lang="en-US" altLang="zh-TW" sz="4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3</a:t>
                </a:r>
                <a:r>
                  <a:rPr lang="zh-TW" altLang="en-US" sz="4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公升的水，倒出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000" i="1" smtClean="0">
                            <a:latin typeface="Cambria Math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sz="4000" b="0" i="1" smtClean="0">
                            <a:latin typeface="Cambria Math"/>
                            <a:ea typeface="標楷體" panose="03000509000000000000" pitchFamily="65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4000" b="0" i="1" smtClean="0">
                            <a:latin typeface="Cambria Math"/>
                            <a:ea typeface="標楷體" panose="03000509000000000000" pitchFamily="65" charset="-12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4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</a:t>
                </a:r>
                <a:endParaRPr lang="en-US" altLang="zh-TW" sz="40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zh-TW" altLang="en-US" sz="4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還剩下多少公升</a:t>
                </a:r>
                <a:r>
                  <a:rPr lang="en-US" altLang="zh-TW" sz="4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?</a:t>
                </a:r>
              </a:p>
              <a:p>
                <a:pPr marL="0" indent="0">
                  <a:buNone/>
                </a:pPr>
                <a:endParaRPr lang="en-US" altLang="zh-TW" sz="4000" dirty="0" smtClean="0"/>
              </a:p>
              <a:p>
                <a:pPr marL="0" indent="0">
                  <a:buNone/>
                </a:pPr>
                <a:r>
                  <a:rPr lang="en-US" altLang="zh-TW" sz="4000" dirty="0" smtClean="0"/>
                  <a:t>3 -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40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TW" sz="4000" dirty="0" smtClean="0"/>
                  <a:t> =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4000" b="0" i="1" dirty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TW" sz="4000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4000" dirty="0" smtClean="0"/>
                  <a:t> </a:t>
                </a:r>
                <a:r>
                  <a:rPr lang="en-US" altLang="zh-TW" sz="4000" dirty="0" smtClean="0"/>
                  <a:t>(</a:t>
                </a:r>
                <a:r>
                  <a:rPr lang="zh-TW" altLang="en-US" sz="4000" dirty="0"/>
                  <a:t>直觀的錯誤</a:t>
                </a:r>
                <a:r>
                  <a:rPr lang="zh-TW" altLang="en-US" sz="4000" dirty="0" smtClean="0"/>
                  <a:t>解法</a:t>
                </a:r>
                <a:r>
                  <a:rPr lang="en-US" altLang="zh-TW" sz="4000" dirty="0" smtClean="0"/>
                  <a:t>)</a:t>
                </a:r>
                <a:r>
                  <a:rPr lang="zh-TW" altLang="en-US" sz="4000" dirty="0" smtClean="0"/>
                  <a:t>。</a:t>
                </a:r>
                <a:endParaRPr lang="zh-TW" altLang="en-US" sz="4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480" y="2492896"/>
                <a:ext cx="8507288" cy="3773016"/>
              </a:xfrm>
              <a:blipFill rotWithShape="1">
                <a:blip r:embed="rId2" cstate="print"/>
                <a:stretch>
                  <a:fillRect l="-25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分段佈題以達引導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效果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9026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2132856"/>
                <a:ext cx="8640959" cy="399330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TW" altLang="en-US" sz="3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一瓶水</a:t>
                </a:r>
                <a:r>
                  <a:rPr lang="en-US" altLang="zh-TW" sz="3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3</a:t>
                </a:r>
                <a:r>
                  <a:rPr lang="zh-TW" altLang="en-US" sz="3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公升的水，倒出 </a:t>
                </a:r>
                <a:r>
                  <a:rPr lang="zh-TW" altLang="en-US" sz="3600" b="1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全部的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>
                            <a:latin typeface="Cambria Math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sz="3600" i="1">
                            <a:latin typeface="Cambria Math"/>
                            <a:ea typeface="標楷體" panose="03000509000000000000" pitchFamily="65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3600" i="1">
                            <a:latin typeface="Cambria Math"/>
                            <a:ea typeface="標楷體" panose="03000509000000000000" pitchFamily="65" charset="-120"/>
                          </a:rPr>
                          <m:t>4</m:t>
                        </m:r>
                      </m:den>
                    </m:f>
                    <m:r>
                      <a:rPr lang="en-US" altLang="zh-TW" sz="3600" i="1">
                        <a:latin typeface="Cambria Math"/>
                        <a:ea typeface="標楷體" panose="03000509000000000000" pitchFamily="65" charset="-120"/>
                      </a:rPr>
                      <m:t> </m:t>
                    </m:r>
                  </m:oMath>
                </a14:m>
                <a:r>
                  <a:rPr lang="zh-TW" altLang="en-US" sz="3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，還剩下多少公升</a:t>
                </a:r>
                <a:r>
                  <a:rPr lang="en-US" altLang="zh-TW" sz="3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?</a:t>
                </a:r>
              </a:p>
              <a:p>
                <a:endParaRPr lang="en-US" altLang="zh-TW" sz="36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zh-TW" altLang="en-US" sz="3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一瓶水</a:t>
                </a:r>
                <a:r>
                  <a:rPr lang="en-US" altLang="zh-TW" sz="3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3</a:t>
                </a:r>
                <a:r>
                  <a:rPr lang="zh-TW" altLang="en-US" sz="3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公升的水，倒出 全部的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>
                            <a:latin typeface="Cambria Math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sz="3600" i="1">
                            <a:latin typeface="Cambria Math"/>
                            <a:ea typeface="標楷體" panose="03000509000000000000" pitchFamily="65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3600" i="1">
                            <a:latin typeface="Cambria Math"/>
                            <a:ea typeface="標楷體" panose="03000509000000000000" pitchFamily="65" charset="-120"/>
                          </a:rPr>
                          <m:t>4</m:t>
                        </m:r>
                      </m:den>
                    </m:f>
                    <m:r>
                      <a:rPr lang="en-US" altLang="zh-TW" sz="3600" i="1">
                        <a:latin typeface="Cambria Math"/>
                        <a:ea typeface="標楷體" panose="03000509000000000000" pitchFamily="65" charset="-120"/>
                      </a:rPr>
                      <m:t> </m:t>
                    </m:r>
                  </m:oMath>
                </a14:m>
                <a:r>
                  <a:rPr lang="zh-TW" altLang="en-US" sz="3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</a:t>
                </a:r>
                <a:r>
                  <a:rPr lang="zh-TW" altLang="en-US" sz="3600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請問倒出多少公升？</a:t>
                </a:r>
                <a:r>
                  <a:rPr lang="zh-TW" altLang="en-US" sz="3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還剩下多少公升？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2132856"/>
                <a:ext cx="8640959" cy="3993307"/>
              </a:xfrm>
              <a:blipFill rotWithShape="1">
                <a:blip r:embed="rId2" cstate="print"/>
                <a:stretch>
                  <a:fillRect l="-2116" r="-2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分段佈題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412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謝謝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8853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16832"/>
            <a:ext cx="7408333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包含： </a:t>
            </a:r>
          </a:p>
          <a:p>
            <a:pPr marL="0" indent="0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一般的教學法知識 </a:t>
            </a:r>
          </a:p>
          <a:p>
            <a:pPr marL="0" indent="0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主題學科知識 </a:t>
            </a:r>
          </a:p>
          <a:p>
            <a:pPr marL="0" indent="0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教師學科教學知能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(PCK) </a:t>
            </a:r>
          </a:p>
          <a:p>
            <a:pPr marL="0" indent="0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教育情境脈絡的知識 </a:t>
            </a:r>
          </a:p>
          <a:p>
            <a:endParaRPr lang="zh-TW" altLang="en-US" sz="36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/>
              <a:t>教師專業知識的新興基礎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400" dirty="0" smtClean="0"/>
              <a:t>(Grossman, 1990)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00351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051828"/>
            <a:ext cx="8964488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認識資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優生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的數學概念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解題思維</a:t>
            </a:r>
            <a:endParaRPr lang="en-US" altLang="zh-TW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Gifted Children’s Mathematics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例如：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單位量指認與守恆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小量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除以大數的等分除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分數運算子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倍數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畫圖表徵題意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900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學</a:t>
            </a:r>
            <a:r>
              <a:rPr lang="zh-TW" altLang="en-US" sz="5400" dirty="0"/>
              <a:t>習</a:t>
            </a:r>
            <a:r>
              <a:rPr lang="zh-TW" altLang="en-US" sz="5400" dirty="0" smtClean="0"/>
              <a:t>者和他們</a:t>
            </a:r>
            <a:r>
              <a:rPr lang="zh-TW" altLang="en-US" sz="5400" dirty="0"/>
              <a:t>的特性知</a:t>
            </a:r>
            <a:r>
              <a:rPr lang="zh-TW" altLang="en-US" sz="5400" dirty="0" smtClean="0"/>
              <a:t>識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56832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/>
          <a:lstStyle/>
          <a:p>
            <a:r>
              <a:rPr lang="en-US" altLang="zh-TW" dirty="0" smtClean="0"/>
              <a:t>Gifted students’ problem solving is characterized by insight and seeing general phenomena through a mathematical lens.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Insight of problem solving (</a:t>
            </a:r>
            <a:r>
              <a:rPr lang="en-US" altLang="zh-TW" dirty="0" err="1" smtClean="0"/>
              <a:t>Kruttskii</a:t>
            </a:r>
            <a:r>
              <a:rPr lang="en-US" altLang="zh-TW" dirty="0" smtClean="0"/>
              <a:t>, 1976)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3116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 lnSpcReduction="10000"/>
          </a:bodyPr>
          <a:lstStyle/>
          <a:p>
            <a:r>
              <a:rPr lang="en-US" altLang="zh-TW" sz="3200" dirty="0" smtClean="0"/>
              <a:t>Knowing how gifted children think mathematically and </a:t>
            </a:r>
          </a:p>
          <a:p>
            <a:r>
              <a:rPr lang="en-US" altLang="zh-TW" sz="3200" dirty="0" smtClean="0"/>
              <a:t>how this think differs from other students</a:t>
            </a:r>
          </a:p>
          <a:p>
            <a:r>
              <a:rPr lang="en-US" altLang="zh-TW" sz="3200" dirty="0" smtClean="0"/>
              <a:t>can help design both regular and differentiated math curricula (</a:t>
            </a:r>
            <a:r>
              <a:rPr lang="zh-TW" altLang="en-US" sz="3200" dirty="0"/>
              <a:t>差異化的數學</a:t>
            </a:r>
            <a:r>
              <a:rPr lang="zh-TW" altLang="en-US" sz="3200" dirty="0" smtClean="0"/>
              <a:t>課程</a:t>
            </a:r>
            <a:r>
              <a:rPr lang="en-US" altLang="zh-TW" sz="3200" dirty="0" smtClean="0"/>
              <a:t>)?</a:t>
            </a:r>
          </a:p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Challenge enough (</a:t>
            </a:r>
            <a:r>
              <a:rPr lang="zh-TW" altLang="en-US" dirty="0" smtClean="0"/>
              <a:t>夠挑戰</a:t>
            </a:r>
            <a:r>
              <a:rPr lang="en-US" altLang="zh-TW" dirty="0" smtClean="0"/>
              <a:t>)?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4531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1547</TotalTime>
  <Words>1783</Words>
  <Application>Microsoft Office PowerPoint</Application>
  <PresentationFormat>如螢幕大小 (4:3)</PresentationFormat>
  <Paragraphs>232</Paragraphs>
  <Slides>52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53" baseType="lpstr">
      <vt:lpstr>波形</vt:lpstr>
      <vt:lpstr>小學資優班教師的數學教學專業發展的經驗分享</vt:lpstr>
      <vt:lpstr>另起爐灶 (Reinvent the wheel)</vt:lpstr>
      <vt:lpstr>數學學習活動的目標 (NCTM, 1989)</vt:lpstr>
      <vt:lpstr>Inquiry based learning and teaching (探究式學習與教學)</vt:lpstr>
      <vt:lpstr>有效教師知識是由七個種類組成的 教學基礎知識 (Shulman, 1987)</vt:lpstr>
      <vt:lpstr>教師專業知識的新興基礎 (Grossman, 1990)</vt:lpstr>
      <vt:lpstr>學習者和他們的特性知識</vt:lpstr>
      <vt:lpstr>Insight of problem solving (Kruttskii, 1976)</vt:lpstr>
      <vt:lpstr>Challenge enough (夠挑戰)?</vt:lpstr>
      <vt:lpstr>認識學習者的策略</vt:lpstr>
      <vt:lpstr>下圖有兩個圓，請問灰色部分是幾個圓？</vt:lpstr>
      <vt:lpstr>非單位量的等分除</vt:lpstr>
      <vt:lpstr>小量除以大數的等分除</vt:lpstr>
      <vt:lpstr>分數倍的認知困難</vt:lpstr>
      <vt:lpstr>擅長以畫圖表徵題意</vt:lpstr>
      <vt:lpstr>學科內容知識 - 基礎數學知識</vt:lpstr>
      <vt:lpstr>相當問題</vt:lpstr>
      <vt:lpstr>基準量問題</vt:lpstr>
      <vt:lpstr>基準量改變</vt:lpstr>
      <vt:lpstr>基準量改變</vt:lpstr>
      <vt:lpstr>課程知識 - 數學教學活動的理念與實踐</vt:lpstr>
      <vt:lpstr>約定1平方公分的大小</vt:lpstr>
      <vt:lpstr>面積是覆蓋活動後結果的抽象</vt:lpstr>
      <vt:lpstr>約定1立方公分的大小</vt:lpstr>
      <vt:lpstr>體積是堆疊活動後結果的抽象</vt:lpstr>
      <vt:lpstr>分數構念(教材順序)</vt:lpstr>
      <vt:lpstr>PowerPoint 簡報</vt:lpstr>
      <vt:lpstr>比例問題類型對照表(教學順序)</vt:lpstr>
      <vt:lpstr>一般教學知識</vt:lpstr>
      <vt:lpstr>了解(檢驗)學生先備知識。 </vt:lpstr>
      <vt:lpstr>PowerPoint 簡報</vt:lpstr>
      <vt:lpstr>學科教學知識(PCK)</vt:lpstr>
      <vt:lpstr>Polya 解題教學</vt:lpstr>
      <vt:lpstr>  每塊小正方體積木邊長1公分， 請問下面圖形的體積是多少？ </vt:lpstr>
      <vt:lpstr>（1） (1)※根據題意，以下選項何者正確？（了解題意）  </vt:lpstr>
      <vt:lpstr>(2) 以下選項何者正確？（擬定計畫） </vt:lpstr>
      <vt:lpstr> ※這個圖形的體積為多少立方公分（執行計畫） </vt:lpstr>
      <vt:lpstr> （4）視覺上看不到的立方體有幾個？（後設監控） </vt:lpstr>
      <vt:lpstr>影響解題的因素(Schoenfeld,1985)</vt:lpstr>
      <vt:lpstr>資優班教師教學前的功課 </vt:lpstr>
      <vt:lpstr>PowerPoint 簡報</vt:lpstr>
      <vt:lpstr>猜想學生的可能解法</vt:lpstr>
      <vt:lpstr>過去解過的相關問題</vt:lpstr>
      <vt:lpstr>簡化問題 (預防學生不會解原問題)</vt:lpstr>
      <vt:lpstr>深化問題 (給學生解非例行性問題的機會)</vt:lpstr>
      <vt:lpstr>PowerPoint 簡報</vt:lpstr>
      <vt:lpstr>數學提問的三種類型</vt:lpstr>
      <vt:lpstr>提問的四種技巧 (Resnick, 1995)</vt:lpstr>
      <vt:lpstr>鷹架教學</vt:lpstr>
      <vt:lpstr>分段佈題以達引導效果</vt:lpstr>
      <vt:lpstr>分段佈題</vt:lpstr>
      <vt:lpstr>謝謝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小學資優班教師的數學教學專業發展- 以學生的解題思維維新</dc:title>
  <dc:creator>NCYU</dc:creator>
  <cp:lastModifiedBy>user</cp:lastModifiedBy>
  <cp:revision>78</cp:revision>
  <dcterms:created xsi:type="dcterms:W3CDTF">2014-03-18T06:48:34Z</dcterms:created>
  <dcterms:modified xsi:type="dcterms:W3CDTF">2014-04-02T04:15:37Z</dcterms:modified>
</cp:coreProperties>
</file>