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9" r:id="rId1"/>
  </p:sldMasterIdLst>
  <p:notesMasterIdLst>
    <p:notesMasterId r:id="rId20"/>
  </p:notesMasterIdLst>
  <p:handoutMasterIdLst>
    <p:handoutMasterId r:id="rId21"/>
  </p:handoutMasterIdLst>
  <p:sldIdLst>
    <p:sldId id="448" r:id="rId2"/>
    <p:sldId id="503" r:id="rId3"/>
    <p:sldId id="508" r:id="rId4"/>
    <p:sldId id="574" r:id="rId5"/>
    <p:sldId id="575" r:id="rId6"/>
    <p:sldId id="512" r:id="rId7"/>
    <p:sldId id="513" r:id="rId8"/>
    <p:sldId id="514" r:id="rId9"/>
    <p:sldId id="515" r:id="rId10"/>
    <p:sldId id="516" r:id="rId11"/>
    <p:sldId id="528" r:id="rId12"/>
    <p:sldId id="517" r:id="rId13"/>
    <p:sldId id="518" r:id="rId14"/>
    <p:sldId id="539" r:id="rId15"/>
    <p:sldId id="576" r:id="rId16"/>
    <p:sldId id="577" r:id="rId17"/>
    <p:sldId id="578" r:id="rId18"/>
    <p:sldId id="579" r:id="rId19"/>
  </p:sldIdLst>
  <p:sldSz cx="9144000" cy="6858000" type="letter"/>
  <p:notesSz cx="6858000" cy="9083675"/>
  <p:defaultTextStyle>
    <a:defPPr>
      <a:defRPr lang="en-US"/>
    </a:defPPr>
    <a:lvl1pPr algn="l" rtl="0" fontAlgn="base">
      <a:spcBef>
        <a:spcPct val="0"/>
      </a:spcBef>
      <a:spcAft>
        <a:spcPct val="0"/>
      </a:spcAft>
      <a:defRPr sz="2400" kern="1200">
        <a:solidFill>
          <a:schemeClr val="tx1"/>
        </a:solidFill>
        <a:latin typeface="Times New Roman" pitchFamily="18" charset="0"/>
        <a:ea typeface="MS PGothic"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24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24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24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24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5" autoAdjust="0"/>
    <p:restoredTop sz="94710" autoAdjust="0"/>
  </p:normalViewPr>
  <p:slideViewPr>
    <p:cSldViewPr snapToGrid="0">
      <p:cViewPr>
        <p:scale>
          <a:sx n="70" d="100"/>
          <a:sy n="70" d="100"/>
        </p:scale>
        <p:origin x="-1176" y="-208"/>
      </p:cViewPr>
      <p:guideLst>
        <p:guide orient="horz" pos="2160"/>
        <p:guide pos="2928"/>
      </p:guideLst>
    </p:cSldViewPr>
  </p:slideViewPr>
  <p:outlineViewPr>
    <p:cViewPr>
      <p:scale>
        <a:sx n="33" d="100"/>
        <a:sy n="33" d="100"/>
      </p:scale>
      <p:origin x="0" y="59227"/>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39" d="100"/>
          <a:sy n="39" d="100"/>
        </p:scale>
        <p:origin x="-1536" y="-86"/>
      </p:cViewPr>
      <p:guideLst>
        <p:guide orient="horz" pos="2861"/>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3"/>
          </p:nvPr>
        </p:nvSpPr>
        <p:spPr>
          <a:xfrm>
            <a:off x="3884613" y="8628063"/>
            <a:ext cx="2971800" cy="454025"/>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D34A408D-10B9-44DE-BFEF-9D8F388B480D}" type="slidenum">
              <a:rPr lang="en-US"/>
              <a:pPr/>
              <a:t>‹#›</a:t>
            </a:fld>
            <a:endParaRPr lang="en-US"/>
          </a:p>
        </p:txBody>
      </p:sp>
    </p:spTree>
    <p:extLst>
      <p:ext uri="{BB962C8B-B14F-4D97-AF65-F5344CB8AC3E}">
        <p14:creationId xmlns:p14="http://schemas.microsoft.com/office/powerpoint/2010/main" val="33540058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28575" y="0"/>
            <a:ext cx="3016250" cy="461963"/>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eaLnBrk="0" hangingPunct="0">
              <a:defRPr sz="1000" i="1">
                <a:latin typeface="Times New Roman" pitchFamily="16" charset="0"/>
                <a:ea typeface="+mn-ea"/>
                <a:cs typeface="+mn-cs"/>
              </a:defRPr>
            </a:lvl1pPr>
          </a:lstStyle>
          <a:p>
            <a:pPr>
              <a:defRPr/>
            </a:pPr>
            <a:endParaRPr lang="en-US"/>
          </a:p>
        </p:txBody>
      </p:sp>
      <p:sp>
        <p:nvSpPr>
          <p:cNvPr id="2051" name="Rectangle 3"/>
          <p:cNvSpPr>
            <a:spLocks noGrp="1" noChangeArrowheads="1"/>
          </p:cNvSpPr>
          <p:nvPr>
            <p:ph type="dt" idx="1"/>
          </p:nvPr>
        </p:nvSpPr>
        <p:spPr bwMode="auto">
          <a:xfrm>
            <a:off x="3870325" y="0"/>
            <a:ext cx="3016250" cy="461963"/>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eaLnBrk="0" hangingPunct="0">
              <a:defRPr sz="1000" i="1">
                <a:latin typeface="Times New Roman" pitchFamily="16" charset="0"/>
                <a:ea typeface="+mn-ea"/>
                <a:cs typeface="+mn-cs"/>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79513" y="698500"/>
            <a:ext cx="4498975" cy="33750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7100" y="4311650"/>
            <a:ext cx="5003800" cy="40798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28575" y="8621713"/>
            <a:ext cx="3016250" cy="461962"/>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eaLnBrk="0" hangingPunct="0">
              <a:defRPr sz="1000" i="1">
                <a:latin typeface="Times New Roman" pitchFamily="16" charset="0"/>
                <a:ea typeface="+mn-ea"/>
                <a:cs typeface="+mn-cs"/>
              </a:defRPr>
            </a:lvl1pPr>
          </a:lstStyle>
          <a:p>
            <a:pPr>
              <a:defRPr/>
            </a:pPr>
            <a:endParaRPr lang="en-US"/>
          </a:p>
        </p:txBody>
      </p:sp>
      <p:sp>
        <p:nvSpPr>
          <p:cNvPr id="2055" name="Rectangle 7"/>
          <p:cNvSpPr>
            <a:spLocks noGrp="1" noChangeArrowheads="1"/>
          </p:cNvSpPr>
          <p:nvPr>
            <p:ph type="sldNum" sz="quarter" idx="5"/>
          </p:nvPr>
        </p:nvSpPr>
        <p:spPr bwMode="auto">
          <a:xfrm>
            <a:off x="3870325" y="8621713"/>
            <a:ext cx="3016250" cy="461962"/>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eaLnBrk="0" hangingPunct="0">
              <a:defRPr sz="1000" i="1"/>
            </a:lvl1pPr>
          </a:lstStyle>
          <a:p>
            <a:fld id="{FF0FE095-0C68-43A8-8CEF-210AD1A8286D}" type="slidenum">
              <a:rPr lang="en-US"/>
              <a:pPr/>
              <a:t>‹#›</a:t>
            </a:fld>
            <a:endParaRPr lang="en-US"/>
          </a:p>
        </p:txBody>
      </p:sp>
    </p:spTree>
    <p:extLst>
      <p:ext uri="{BB962C8B-B14F-4D97-AF65-F5344CB8AC3E}">
        <p14:creationId xmlns:p14="http://schemas.microsoft.com/office/powerpoint/2010/main" val="28719123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6" charset="0"/>
        <a:ea typeface="MS PGothic"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pitchFamily="16"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6"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6"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6"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CBC81988-4C3B-427B-B52E-CCDE61BC6CC7}" type="slidenum">
              <a:rPr lang="en-US" sz="1000"/>
              <a:pPr/>
              <a:t>1</a:t>
            </a:fld>
            <a:endParaRPr lang="en-US" sz="1000"/>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534BE9BE-1BC6-434A-876F-5A3676ED6A47}" type="slidenum">
              <a:rPr lang="en-US" sz="1000"/>
              <a:pPr/>
              <a:t>10</a:t>
            </a:fld>
            <a:endParaRPr lang="en-US" sz="1000"/>
          </a:p>
        </p:txBody>
      </p:sp>
      <p:sp>
        <p:nvSpPr>
          <p:cNvPr id="67586" name="Rectangle 2"/>
          <p:cNvSpPr>
            <a:spLocks noGrp="1" noRot="1" noChangeAspect="1" noChangeArrowheads="1" noTextEdit="1"/>
          </p:cNvSpPr>
          <p:nvPr>
            <p:ph type="sldImg"/>
          </p:nvPr>
        </p:nvSpPr>
        <p:spPr>
          <a:solidFill>
            <a:srgbClr val="FFFFFF"/>
          </a:solidFill>
          <a:ln/>
        </p:spPr>
      </p:sp>
      <p:sp>
        <p:nvSpPr>
          <p:cNvPr id="67587" name="Rectangle 3"/>
          <p:cNvSpPr>
            <a:spLocks noGrp="1" noChangeArrowheads="1"/>
          </p:cNvSpPr>
          <p:nvPr>
            <p:ph type="body" idx="1"/>
          </p:nvPr>
        </p:nvSpPr>
        <p:spPr>
          <a:solidFill>
            <a:srgbClr val="FFFFFF"/>
          </a:solidFill>
          <a:ln>
            <a:solidFill>
              <a:srgbClr val="000000"/>
            </a:solidFill>
          </a:ln>
        </p:spPr>
        <p:txBody>
          <a:bodyPr/>
          <a:lstStyle/>
          <a:p>
            <a:endParaRPr lang="en-CA" smtClean="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0E5281C6-E59E-4CE0-B834-59AC8F5EB78B}" type="slidenum">
              <a:rPr lang="en-US" sz="1000"/>
              <a:pPr/>
              <a:t>11</a:t>
            </a:fld>
            <a:endParaRPr lang="en-US" sz="1000"/>
          </a:p>
        </p:txBody>
      </p:sp>
      <p:sp>
        <p:nvSpPr>
          <p:cNvPr id="40962" name="Rectangle 2"/>
          <p:cNvSpPr>
            <a:spLocks noGrp="1" noRot="1" noChangeAspect="1" noChangeArrowheads="1" noTextEdit="1"/>
          </p:cNvSpPr>
          <p:nvPr>
            <p:ph type="sldImg"/>
          </p:nvPr>
        </p:nvSpPr>
        <p:spPr>
          <a:solidFill>
            <a:srgbClr val="FFFFFF"/>
          </a:solidFill>
          <a:ln/>
        </p:spPr>
      </p:sp>
      <p:sp>
        <p:nvSpPr>
          <p:cNvPr id="40963" name="Rectangle 3"/>
          <p:cNvSpPr>
            <a:spLocks noGrp="1" noChangeArrowheads="1"/>
          </p:cNvSpPr>
          <p:nvPr>
            <p:ph type="body" idx="1"/>
          </p:nvPr>
        </p:nvSpPr>
        <p:spPr>
          <a:solidFill>
            <a:srgbClr val="FFFFFF"/>
          </a:solidFill>
          <a:ln>
            <a:solidFill>
              <a:srgbClr val="000000"/>
            </a:solidFill>
          </a:ln>
        </p:spPr>
        <p:txBody>
          <a:bodyPr/>
          <a:lstStyle/>
          <a:p>
            <a:endParaRPr lang="en-CA" smtClean="0">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78CCBDE6-6F96-4F05-9CE1-307A394FB091}" type="slidenum">
              <a:rPr lang="en-US" sz="1000"/>
              <a:pPr/>
              <a:t>12</a:t>
            </a:fld>
            <a:endParaRPr lang="en-US" sz="1000"/>
          </a:p>
        </p:txBody>
      </p:sp>
      <p:sp>
        <p:nvSpPr>
          <p:cNvPr id="69634" name="Rectangle 2"/>
          <p:cNvSpPr>
            <a:spLocks noGrp="1" noRot="1" noChangeAspect="1" noChangeArrowheads="1" noTextEdit="1"/>
          </p:cNvSpPr>
          <p:nvPr>
            <p:ph type="sldImg"/>
          </p:nvPr>
        </p:nvSpPr>
        <p:spPr>
          <a:solidFill>
            <a:srgbClr val="FFFFFF"/>
          </a:solidFill>
          <a:ln/>
        </p:spPr>
      </p:sp>
      <p:sp>
        <p:nvSpPr>
          <p:cNvPr id="69635" name="Rectangle 3"/>
          <p:cNvSpPr>
            <a:spLocks noGrp="1" noChangeArrowheads="1"/>
          </p:cNvSpPr>
          <p:nvPr>
            <p:ph type="body" idx="1"/>
          </p:nvPr>
        </p:nvSpPr>
        <p:spPr>
          <a:solidFill>
            <a:srgbClr val="FFFFFF"/>
          </a:solidFill>
          <a:ln>
            <a:solidFill>
              <a:srgbClr val="000000"/>
            </a:solidFill>
          </a:ln>
        </p:spPr>
        <p:txBody>
          <a:bodyPr/>
          <a:lstStyle/>
          <a:p>
            <a:endParaRPr lang="en-CA" smtClean="0">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CA" sz="2800" dirty="0" smtClean="0"/>
              <a:t>What does it take to be listed as a</a:t>
            </a:r>
            <a:r>
              <a:rPr lang="en-CA" sz="2800" baseline="0" dirty="0" smtClean="0"/>
              <a:t> </a:t>
            </a:r>
            <a:r>
              <a:rPr lang="en-CA" sz="2800" dirty="0" smtClean="0"/>
              <a:t>co-author?</a:t>
            </a:r>
          </a:p>
          <a:p>
            <a:pPr eaLnBrk="1" hangingPunct="1"/>
            <a:endParaRPr lang="en-CA" sz="2800" dirty="0" smtClean="0"/>
          </a:p>
          <a:p>
            <a:pPr eaLnBrk="1" hangingPunct="1"/>
            <a:r>
              <a:rPr lang="en-CA" sz="2800" dirty="0" smtClean="0"/>
              <a:t>*</a:t>
            </a:r>
            <a:r>
              <a:rPr lang="en-CA" sz="2400" dirty="0" smtClean="0"/>
              <a:t>Participation in 2 of 3 phases:</a:t>
            </a:r>
            <a:r>
              <a:rPr lang="en-CA" sz="2400" baseline="0" dirty="0" smtClean="0"/>
              <a:t> </a:t>
            </a:r>
            <a:r>
              <a:rPr lang="en-CA" sz="2000" dirty="0" smtClean="0"/>
              <a:t>Conceptualization,</a:t>
            </a:r>
            <a:r>
              <a:rPr lang="en-CA" sz="2000" baseline="0" dirty="0" smtClean="0"/>
              <a:t> </a:t>
            </a:r>
            <a:r>
              <a:rPr lang="en-CA" sz="2000" dirty="0" smtClean="0"/>
              <a:t>Data Collection and Analysis, or</a:t>
            </a:r>
            <a:r>
              <a:rPr lang="en-CA" sz="2000" baseline="0" dirty="0" smtClean="0"/>
              <a:t> </a:t>
            </a:r>
            <a:r>
              <a:rPr lang="en-CA" sz="2000" dirty="0" smtClean="0"/>
              <a:t>Writing</a:t>
            </a:r>
          </a:p>
          <a:p>
            <a:pPr eaLnBrk="1" hangingPunct="1"/>
            <a:endParaRPr lang="en-CA" sz="2000" dirty="0" smtClean="0"/>
          </a:p>
          <a:p>
            <a:pPr eaLnBrk="1" hangingPunct="1"/>
            <a:r>
              <a:rPr lang="en-CA" sz="2000" dirty="0" smtClean="0"/>
              <a:t>*In</a:t>
            </a:r>
            <a:r>
              <a:rPr lang="en-CA" sz="2000" baseline="0" dirty="0" smtClean="0"/>
              <a:t> 2011 IJSME 14/14 revised manuscripts were accepted—in 2012 thus far, the </a:t>
            </a:r>
            <a:r>
              <a:rPr lang="en-CA" sz="2000" baseline="0" smtClean="0"/>
              <a:t>number is 6/7!</a:t>
            </a:r>
            <a:endParaRPr lang="en-US" dirty="0"/>
          </a:p>
        </p:txBody>
      </p:sp>
      <p:sp>
        <p:nvSpPr>
          <p:cNvPr id="4" name="Slide Number Placeholder 3"/>
          <p:cNvSpPr>
            <a:spLocks noGrp="1"/>
          </p:cNvSpPr>
          <p:nvPr>
            <p:ph type="sldNum" sz="quarter" idx="10"/>
          </p:nvPr>
        </p:nvSpPr>
        <p:spPr/>
        <p:txBody>
          <a:bodyPr/>
          <a:lstStyle/>
          <a:p>
            <a:fld id="{FF0FE095-0C68-43A8-8CEF-210AD1A8286D}" type="slidenum">
              <a:rPr lang="en-US" smtClean="0"/>
              <a:pPr/>
              <a:t>14</a:t>
            </a:fld>
            <a:endParaRPr lang="en-US"/>
          </a:p>
        </p:txBody>
      </p:sp>
    </p:spTree>
    <p:extLst>
      <p:ext uri="{BB962C8B-B14F-4D97-AF65-F5344CB8AC3E}">
        <p14:creationId xmlns:p14="http://schemas.microsoft.com/office/powerpoint/2010/main" val="33933576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Design/Plan</a:t>
            </a:r>
            <a:r>
              <a:rPr lang="en-US" baseline="0" dirty="0" smtClean="0"/>
              <a:t> problems: sample too large/too small, not well selected; scope of plan is , access, feasibility, believability, </a:t>
            </a:r>
            <a:endParaRPr lang="en-US" dirty="0"/>
          </a:p>
        </p:txBody>
      </p:sp>
      <p:sp>
        <p:nvSpPr>
          <p:cNvPr id="4" name="Slide Number Placeholder 3"/>
          <p:cNvSpPr>
            <a:spLocks noGrp="1"/>
          </p:cNvSpPr>
          <p:nvPr>
            <p:ph type="sldNum" sz="quarter" idx="10"/>
          </p:nvPr>
        </p:nvSpPr>
        <p:spPr/>
        <p:txBody>
          <a:bodyPr/>
          <a:lstStyle/>
          <a:p>
            <a:fld id="{FF0FE095-0C68-43A8-8CEF-210AD1A8286D}" type="slidenum">
              <a:rPr lang="en-US" smtClean="0"/>
              <a:pPr/>
              <a:t>17</a:t>
            </a:fld>
            <a:endParaRPr lang="en-US"/>
          </a:p>
        </p:txBody>
      </p:sp>
    </p:spTree>
    <p:extLst>
      <p:ext uri="{BB962C8B-B14F-4D97-AF65-F5344CB8AC3E}">
        <p14:creationId xmlns:p14="http://schemas.microsoft.com/office/powerpoint/2010/main" val="9989092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70308DDC-C8CC-479B-9232-A271A2EE995B}" type="slidenum">
              <a:rPr lang="en-US" sz="1000"/>
              <a:pPr/>
              <a:t>2</a:t>
            </a:fld>
            <a:endParaRPr lang="en-US" sz="1000"/>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txBox="1">
            <a:spLocks noGrp="1" noChangeArrowheads="1"/>
          </p:cNvSpPr>
          <p:nvPr/>
        </p:nvSpPr>
        <p:spPr bwMode="auto">
          <a:xfrm>
            <a:off x="3870325" y="8621713"/>
            <a:ext cx="30162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50" tIns="0" rIns="19050" bIns="0" anchor="b"/>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lgn="r"/>
            <a:fld id="{D1F0EF65-D37C-4B79-AD90-D365E0F0AE28}" type="slidenum">
              <a:rPr lang="en-US" sz="1000" i="1"/>
              <a:pPr algn="r"/>
              <a:t>3</a:t>
            </a:fld>
            <a:endParaRPr lang="en-US" sz="1000" i="1"/>
          </a:p>
        </p:txBody>
      </p:sp>
      <p:sp>
        <p:nvSpPr>
          <p:cNvPr id="51202" name="Rectangle 2"/>
          <p:cNvSpPr>
            <a:spLocks noGrp="1" noRot="1" noChangeAspect="1" noChangeArrowheads="1" noTextEdit="1"/>
          </p:cNvSpPr>
          <p:nvPr>
            <p:ph type="sldImg"/>
          </p:nvPr>
        </p:nvSpPr>
        <p:spPr>
          <a:solidFill>
            <a:srgbClr val="FFFFFF"/>
          </a:solidFill>
          <a:ln/>
        </p:spPr>
      </p:sp>
      <p:sp>
        <p:nvSpPr>
          <p:cNvPr id="51203" name="Rectangle 3"/>
          <p:cNvSpPr>
            <a:spLocks noGrp="1" noChangeArrowheads="1"/>
          </p:cNvSpPr>
          <p:nvPr>
            <p:ph type="body" idx="1"/>
          </p:nvPr>
        </p:nvSpPr>
        <p:spPr>
          <a:solidFill>
            <a:srgbClr val="FFFFFF"/>
          </a:solidFill>
          <a:ln>
            <a:solidFill>
              <a:srgbClr val="000000"/>
            </a:solidFill>
          </a:ln>
        </p:spPr>
        <p:txBody>
          <a:bodyPr/>
          <a:lstStyle/>
          <a:p>
            <a:endParaRPr lang="en-CA"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p:spPr>
        <p:txBody>
          <a:bodyPr/>
          <a:lstStyle/>
          <a:p>
            <a:fld id="{31E20A84-D711-4CF5-9F51-1AA3B47418FA}" type="slidenum">
              <a:rPr lang="en-US" smtClean="0">
                <a:latin typeface="Times New Roman" pitchFamily="18" charset="0"/>
              </a:rPr>
              <a:pPr/>
              <a:t>4</a:t>
            </a:fld>
            <a:endParaRPr lang="en-US" smtClean="0">
              <a:latin typeface="Times New Roman" pitchFamily="18" charset="0"/>
            </a:endParaRPr>
          </a:p>
        </p:txBody>
      </p:sp>
      <p:sp>
        <p:nvSpPr>
          <p:cNvPr id="109571" name="Rectangle 2"/>
          <p:cNvSpPr>
            <a:spLocks noGrp="1" noRot="1" noChangeAspect="1" noChangeArrowheads="1" noTextEdit="1"/>
          </p:cNvSpPr>
          <p:nvPr>
            <p:ph type="sldImg"/>
          </p:nvPr>
        </p:nvSpPr>
        <p:spPr>
          <a:solidFill>
            <a:srgbClr val="FFFFFF"/>
          </a:solidFill>
          <a:ln/>
        </p:spPr>
      </p:sp>
      <p:sp>
        <p:nvSpPr>
          <p:cNvPr id="109572" name="Rectangle 3"/>
          <p:cNvSpPr>
            <a:spLocks noGrp="1" noChangeArrowheads="1"/>
          </p:cNvSpPr>
          <p:nvPr>
            <p:ph type="body" idx="1"/>
          </p:nvPr>
        </p:nvSpPr>
        <p:spPr>
          <a:solidFill>
            <a:srgbClr val="FFFFFF"/>
          </a:solidFill>
          <a:ln>
            <a:solidFill>
              <a:srgbClr val="000000"/>
            </a:solidFill>
          </a:ln>
        </p:spPr>
        <p:txBody>
          <a:bodyPr/>
          <a:lstStyle/>
          <a:p>
            <a:endParaRPr lang="en-CA" dirty="0"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p:spPr>
        <p:txBody>
          <a:bodyPr/>
          <a:lstStyle/>
          <a:p>
            <a:fld id="{F8BA76A6-BF2F-45CB-A5AC-026E3BAD7253}" type="slidenum">
              <a:rPr lang="en-US" smtClean="0">
                <a:latin typeface="Times New Roman" pitchFamily="18" charset="0"/>
              </a:rPr>
              <a:pPr/>
              <a:t>5</a:t>
            </a:fld>
            <a:endParaRPr lang="en-US" smtClean="0">
              <a:latin typeface="Times New Roman" pitchFamily="18" charset="0"/>
            </a:endParaRPr>
          </a:p>
        </p:txBody>
      </p:sp>
      <p:sp>
        <p:nvSpPr>
          <p:cNvPr id="110595" name="Rectangle 2"/>
          <p:cNvSpPr>
            <a:spLocks noGrp="1" noRot="1" noChangeAspect="1" noChangeArrowheads="1" noTextEdit="1"/>
          </p:cNvSpPr>
          <p:nvPr>
            <p:ph type="sldImg"/>
          </p:nvPr>
        </p:nvSpPr>
        <p:spPr>
          <a:solidFill>
            <a:srgbClr val="FFFFFF"/>
          </a:solidFill>
          <a:ln/>
        </p:spPr>
      </p:sp>
      <p:sp>
        <p:nvSpPr>
          <p:cNvPr id="110596" name="Rectangle 3"/>
          <p:cNvSpPr>
            <a:spLocks noGrp="1" noChangeArrowheads="1"/>
          </p:cNvSpPr>
          <p:nvPr>
            <p:ph type="body" idx="1"/>
          </p:nvPr>
        </p:nvSpPr>
        <p:spPr>
          <a:solidFill>
            <a:srgbClr val="FFFFFF"/>
          </a:solidFill>
          <a:ln>
            <a:solidFill>
              <a:srgbClr val="000000"/>
            </a:solidFill>
          </a:ln>
        </p:spPr>
        <p:txBody>
          <a:bodyPr/>
          <a:lstStyle/>
          <a:p>
            <a:endParaRPr lang="en-CA"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97974C62-F634-4871-879B-6F3BBE56BEC5}" type="slidenum">
              <a:rPr lang="en-US" sz="1000"/>
              <a:pPr/>
              <a:t>6</a:t>
            </a:fld>
            <a:endParaRPr lang="en-US" sz="1000"/>
          </a:p>
        </p:txBody>
      </p:sp>
      <p:sp>
        <p:nvSpPr>
          <p:cNvPr id="59394" name="Rectangle 2"/>
          <p:cNvSpPr>
            <a:spLocks noGrp="1" noRot="1" noChangeAspect="1" noChangeArrowheads="1" noTextEdit="1"/>
          </p:cNvSpPr>
          <p:nvPr>
            <p:ph type="sldImg"/>
          </p:nvPr>
        </p:nvSpPr>
        <p:spPr>
          <a:solidFill>
            <a:srgbClr val="FFFFFF"/>
          </a:solidFill>
          <a:ln/>
        </p:spPr>
      </p:sp>
      <p:sp>
        <p:nvSpPr>
          <p:cNvPr id="59395" name="Rectangle 3"/>
          <p:cNvSpPr>
            <a:spLocks noGrp="1" noChangeArrowheads="1"/>
          </p:cNvSpPr>
          <p:nvPr>
            <p:ph type="body" idx="1"/>
          </p:nvPr>
        </p:nvSpPr>
        <p:spPr>
          <a:solidFill>
            <a:srgbClr val="FFFFFF"/>
          </a:solidFill>
          <a:ln>
            <a:solidFill>
              <a:srgbClr val="000000"/>
            </a:solidFill>
          </a:ln>
        </p:spPr>
        <p:txBody>
          <a:bodyPr/>
          <a:lstStyle/>
          <a:p>
            <a:endParaRPr lang="en-CA"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FCA11FC3-D660-4D60-9868-66569D64B03E}" type="slidenum">
              <a:rPr lang="en-US" sz="1000"/>
              <a:pPr/>
              <a:t>7</a:t>
            </a:fld>
            <a:endParaRPr lang="en-US" sz="1000"/>
          </a:p>
        </p:txBody>
      </p:sp>
      <p:sp>
        <p:nvSpPr>
          <p:cNvPr id="61442" name="Rectangle 2"/>
          <p:cNvSpPr>
            <a:spLocks noGrp="1" noRot="1" noChangeAspect="1" noChangeArrowheads="1" noTextEdit="1"/>
          </p:cNvSpPr>
          <p:nvPr>
            <p:ph type="sldImg"/>
          </p:nvPr>
        </p:nvSpPr>
        <p:spPr>
          <a:solidFill>
            <a:srgbClr val="FFFFFF"/>
          </a:solidFill>
          <a:ln/>
        </p:spPr>
      </p:sp>
      <p:sp>
        <p:nvSpPr>
          <p:cNvPr id="61443" name="Rectangle 3"/>
          <p:cNvSpPr>
            <a:spLocks noGrp="1" noChangeArrowheads="1"/>
          </p:cNvSpPr>
          <p:nvPr>
            <p:ph type="body" idx="1"/>
          </p:nvPr>
        </p:nvSpPr>
        <p:spPr>
          <a:solidFill>
            <a:srgbClr val="FFFFFF"/>
          </a:solidFill>
          <a:ln>
            <a:solidFill>
              <a:srgbClr val="000000"/>
            </a:solidFill>
          </a:ln>
        </p:spPr>
        <p:txBody>
          <a:bodyPr/>
          <a:lstStyle/>
          <a:p>
            <a:endParaRPr lang="en-CA"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B76AD181-EA04-4C0E-9150-5E2D740A5452}" type="slidenum">
              <a:rPr lang="en-US" sz="1000"/>
              <a:pPr/>
              <a:t>8</a:t>
            </a:fld>
            <a:endParaRPr lang="en-US" sz="1000"/>
          </a:p>
        </p:txBody>
      </p:sp>
      <p:sp>
        <p:nvSpPr>
          <p:cNvPr id="63490" name="Rectangle 2"/>
          <p:cNvSpPr>
            <a:spLocks noGrp="1" noRot="1" noChangeAspect="1" noChangeArrowheads="1" noTextEdit="1"/>
          </p:cNvSpPr>
          <p:nvPr>
            <p:ph type="sldImg"/>
          </p:nvPr>
        </p:nvSpPr>
        <p:spPr>
          <a:solidFill>
            <a:srgbClr val="FFFFFF"/>
          </a:solidFill>
          <a:ln/>
        </p:spPr>
      </p:sp>
      <p:sp>
        <p:nvSpPr>
          <p:cNvPr id="63491" name="Rectangle 3"/>
          <p:cNvSpPr>
            <a:spLocks noGrp="1" noChangeArrowheads="1"/>
          </p:cNvSpPr>
          <p:nvPr>
            <p:ph type="body" idx="1"/>
          </p:nvPr>
        </p:nvSpPr>
        <p:spPr>
          <a:solidFill>
            <a:srgbClr val="FFFFFF"/>
          </a:solidFill>
          <a:ln>
            <a:solidFill>
              <a:srgbClr val="000000"/>
            </a:solidFill>
          </a:ln>
        </p:spPr>
        <p:txBody>
          <a:bodyPr/>
          <a:lstStyle/>
          <a:p>
            <a:endParaRPr lang="en-CA"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80B42A06-9EF4-4BBB-97D7-DDD0800F53E0}" type="slidenum">
              <a:rPr lang="en-US" sz="1000"/>
              <a:pPr/>
              <a:t>9</a:t>
            </a:fld>
            <a:endParaRPr lang="en-US" sz="1000"/>
          </a:p>
        </p:txBody>
      </p:sp>
      <p:sp>
        <p:nvSpPr>
          <p:cNvPr id="65538" name="Rectangle 2"/>
          <p:cNvSpPr>
            <a:spLocks noGrp="1" noRot="1" noChangeAspect="1" noChangeArrowheads="1" noTextEdit="1"/>
          </p:cNvSpPr>
          <p:nvPr>
            <p:ph type="sldImg"/>
          </p:nvPr>
        </p:nvSpPr>
        <p:spPr>
          <a:solidFill>
            <a:srgbClr val="FFFFFF"/>
          </a:solidFill>
          <a:ln/>
        </p:spPr>
      </p:sp>
      <p:sp>
        <p:nvSpPr>
          <p:cNvPr id="65539" name="Rectangle 3"/>
          <p:cNvSpPr>
            <a:spLocks noGrp="1" noChangeArrowheads="1"/>
          </p:cNvSpPr>
          <p:nvPr>
            <p:ph type="body" idx="1"/>
          </p:nvPr>
        </p:nvSpPr>
        <p:spPr>
          <a:solidFill>
            <a:srgbClr val="FFFFFF"/>
          </a:solidFill>
          <a:ln>
            <a:solidFill>
              <a:srgbClr val="000000"/>
            </a:solidFill>
          </a:ln>
        </p:spPr>
        <p:txBody>
          <a:bodyPr/>
          <a:lstStyle/>
          <a:p>
            <a:endParaRPr lang="en-CA"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290513" y="2546350"/>
            <a:ext cx="711200" cy="474663"/>
            <a:chOff x="720" y="336"/>
            <a:chExt cx="624" cy="432"/>
          </a:xfrm>
        </p:grpSpPr>
        <p:sp>
          <p:nvSpPr>
            <p:cNvPr id="5" name="Rectangle 3"/>
            <p:cNvSpPr>
              <a:spLocks noChangeArrowheads="1"/>
            </p:cNvSpPr>
            <p:nvPr/>
          </p:nvSpPr>
          <p:spPr bwMode="auto">
            <a:xfrm>
              <a:off x="720" y="336"/>
              <a:ext cx="384" cy="43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6" name="Rectangle 4"/>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grpSp>
      <p:grpSp>
        <p:nvGrpSpPr>
          <p:cNvPr id="7" name="Group 5"/>
          <p:cNvGrpSpPr>
            <a:grpSpLocks/>
          </p:cNvGrpSpPr>
          <p:nvPr/>
        </p:nvGrpSpPr>
        <p:grpSpPr bwMode="auto">
          <a:xfrm>
            <a:off x="414338" y="2968625"/>
            <a:ext cx="739775" cy="474663"/>
            <a:chOff x="912" y="2640"/>
            <a:chExt cx="672" cy="432"/>
          </a:xfrm>
        </p:grpSpPr>
        <p:sp>
          <p:nvSpPr>
            <p:cNvPr id="8" name="Rectangle 6"/>
            <p:cNvSpPr>
              <a:spLocks noChangeArrowheads="1"/>
            </p:cNvSpPr>
            <p:nvPr/>
          </p:nvSpPr>
          <p:spPr bwMode="auto">
            <a:xfrm>
              <a:off x="912" y="2640"/>
              <a:ext cx="384" cy="43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9" name="Rectangle 7"/>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grpSp>
      <p:sp>
        <p:nvSpPr>
          <p:cNvPr id="10" name="Rectangle 8"/>
          <p:cNvSpPr>
            <a:spLocks noChangeArrowheads="1"/>
          </p:cNvSpPr>
          <p:nvPr/>
        </p:nvSpPr>
        <p:spPr bwMode="auto">
          <a:xfrm>
            <a:off x="0" y="2895600"/>
            <a:ext cx="560388" cy="422275"/>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1" name="Rectangle 9"/>
          <p:cNvSpPr>
            <a:spLocks noChangeArrowheads="1"/>
          </p:cNvSpPr>
          <p:nvPr/>
        </p:nvSpPr>
        <p:spPr bwMode="auto">
          <a:xfrm>
            <a:off x="635000" y="2438400"/>
            <a:ext cx="31750" cy="105251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2" name="Rectangle 15"/>
          <p:cNvSpPr>
            <a:spLocks noChangeArrowheads="1"/>
          </p:cNvSpPr>
          <p:nvPr/>
        </p:nvSpPr>
        <p:spPr bwMode="gray">
          <a:xfrm flipV="1">
            <a:off x="315913" y="3265488"/>
            <a:ext cx="8683625" cy="46037"/>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wrap="none" anchor="ctr"/>
          <a:lstStyle/>
          <a:p>
            <a:pPr algn="ctr"/>
            <a:endParaRPr kumimoji="1" lang="en-CA">
              <a:latin typeface="Arial" pitchFamily="34" charset="0"/>
            </a:endParaRPr>
          </a:p>
        </p:txBody>
      </p:sp>
      <p:sp>
        <p:nvSpPr>
          <p:cNvPr id="46090" name="Rectangle 10"/>
          <p:cNvSpPr>
            <a:spLocks noGrp="1" noChangeArrowheads="1"/>
          </p:cNvSpPr>
          <p:nvPr>
            <p:ph type="ctrTitle"/>
          </p:nvPr>
        </p:nvSpPr>
        <p:spPr>
          <a:xfrm>
            <a:off x="990600" y="1828800"/>
            <a:ext cx="7772400" cy="1143000"/>
          </a:xfrm>
        </p:spPr>
        <p:txBody>
          <a:bodyPr/>
          <a:lstStyle>
            <a:lvl1pPr>
              <a:defRPr/>
            </a:lvl1pPr>
          </a:lstStyle>
          <a:p>
            <a:r>
              <a:rPr lang="en-US"/>
              <a:t>Click to edit Master title style</a:t>
            </a:r>
          </a:p>
        </p:txBody>
      </p:sp>
      <p:sp>
        <p:nvSpPr>
          <p:cNvPr id="46091" name="Rectangle 11"/>
          <p:cNvSpPr>
            <a:spLocks noGrp="1" noChangeArrowheads="1"/>
          </p:cNvSpPr>
          <p:nvPr>
            <p:ph type="subTitle" idx="1"/>
          </p:nvPr>
        </p:nvSpPr>
        <p:spPr>
          <a:xfrm>
            <a:off x="1371600" y="3886200"/>
            <a:ext cx="6400800" cy="1752600"/>
          </a:xfrm>
        </p:spPr>
        <p:txBody>
          <a:bodyPr/>
          <a:lstStyle>
            <a:lvl1pPr marL="0" indent="0" algn="ctr">
              <a:buFont typeface="Wingdings" pitchFamily="16" charset="2"/>
              <a:buNone/>
              <a:defRPr/>
            </a:lvl1pPr>
          </a:lstStyle>
          <a:p>
            <a:r>
              <a:rPr lang="en-US"/>
              <a:t>Click to edit Master subtitle style</a:t>
            </a:r>
          </a:p>
        </p:txBody>
      </p:sp>
      <p:sp>
        <p:nvSpPr>
          <p:cNvPr id="13" name="Rectangle 12"/>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4" name="Rectangle 13"/>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5" name="Rectangle 14"/>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fld id="{D8D1E551-F7D9-4F44-847B-1FF927EFB66C}" type="slidenum">
              <a:rPr lang="en-US"/>
              <a:pPr/>
              <a:t>‹#›</a:t>
            </a:fld>
            <a:endParaRPr lang="en-US"/>
          </a:p>
        </p:txBody>
      </p:sp>
    </p:spTree>
    <p:extLst>
      <p:ext uri="{BB962C8B-B14F-4D97-AF65-F5344CB8AC3E}">
        <p14:creationId xmlns:p14="http://schemas.microsoft.com/office/powerpoint/2010/main" val="3700345119"/>
      </p:ext>
    </p:extLst>
  </p:cSld>
  <p:clrMapOvr>
    <a:masterClrMapping/>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fld id="{8C336D94-2067-4849-A83F-1651765D509B}" type="slidenum">
              <a:rPr lang="en-US"/>
              <a:pPr/>
              <a:t>‹#›</a:t>
            </a:fld>
            <a:endParaRPr lang="en-US"/>
          </a:p>
        </p:txBody>
      </p:sp>
    </p:spTree>
    <p:extLst>
      <p:ext uri="{BB962C8B-B14F-4D97-AF65-F5344CB8AC3E}">
        <p14:creationId xmlns:p14="http://schemas.microsoft.com/office/powerpoint/2010/main" val="871613239"/>
      </p:ext>
    </p:extLst>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617539"/>
            <a:ext cx="1951038" cy="551497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617539"/>
            <a:ext cx="5700712" cy="551497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fld id="{DC2ADEEE-191F-4DF7-B919-0F602E70AE1D}" type="slidenum">
              <a:rPr lang="en-US"/>
              <a:pPr/>
              <a:t>‹#›</a:t>
            </a:fld>
            <a:endParaRPr lang="en-US"/>
          </a:p>
        </p:txBody>
      </p:sp>
    </p:spTree>
    <p:extLst>
      <p:ext uri="{BB962C8B-B14F-4D97-AF65-F5344CB8AC3E}">
        <p14:creationId xmlns:p14="http://schemas.microsoft.com/office/powerpoint/2010/main" val="122156486"/>
      </p:ext>
    </p:extLst>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fld id="{5023F128-0796-4973-ACC4-AF2981191806}" type="slidenum">
              <a:rPr lang="en-US"/>
              <a:pPr/>
              <a:t>‹#›</a:t>
            </a:fld>
            <a:endParaRPr lang="en-US"/>
          </a:p>
        </p:txBody>
      </p:sp>
    </p:spTree>
    <p:extLst>
      <p:ext uri="{BB962C8B-B14F-4D97-AF65-F5344CB8AC3E}">
        <p14:creationId xmlns:p14="http://schemas.microsoft.com/office/powerpoint/2010/main" val="2803856271"/>
      </p:ext>
    </p:extLst>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fld id="{F2767BEC-6FF0-48E7-AD01-91B4D50F002A}" type="slidenum">
              <a:rPr lang="en-US"/>
              <a:pPr/>
              <a:t>‹#›</a:t>
            </a:fld>
            <a:endParaRPr lang="en-US"/>
          </a:p>
        </p:txBody>
      </p:sp>
    </p:spTree>
    <p:extLst>
      <p:ext uri="{BB962C8B-B14F-4D97-AF65-F5344CB8AC3E}">
        <p14:creationId xmlns:p14="http://schemas.microsoft.com/office/powerpoint/2010/main" val="1447145147"/>
      </p:ext>
    </p:extLst>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fld id="{36AE98AC-D790-46F0-BA8B-0404934EB0A7}" type="slidenum">
              <a:rPr lang="en-US"/>
              <a:pPr/>
              <a:t>‹#›</a:t>
            </a:fld>
            <a:endParaRPr lang="en-US"/>
          </a:p>
        </p:txBody>
      </p:sp>
    </p:spTree>
    <p:extLst>
      <p:ext uri="{BB962C8B-B14F-4D97-AF65-F5344CB8AC3E}">
        <p14:creationId xmlns:p14="http://schemas.microsoft.com/office/powerpoint/2010/main" val="1631175642"/>
      </p:ext>
    </p:extLst>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8"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8"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fld id="{6B795001-F821-4A6D-AA4B-38D55385ABA2}" type="slidenum">
              <a:rPr lang="en-US"/>
              <a:pPr/>
              <a:t>‹#›</a:t>
            </a:fld>
            <a:endParaRPr lang="en-US"/>
          </a:p>
        </p:txBody>
      </p:sp>
    </p:spTree>
    <p:extLst>
      <p:ext uri="{BB962C8B-B14F-4D97-AF65-F5344CB8AC3E}">
        <p14:creationId xmlns:p14="http://schemas.microsoft.com/office/powerpoint/2010/main" val="4063916448"/>
      </p:ext>
    </p:extLst>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fld id="{3F2819D0-D983-45CB-962D-0CD58A409C32}" type="slidenum">
              <a:rPr lang="en-US"/>
              <a:pPr/>
              <a:t>‹#›</a:t>
            </a:fld>
            <a:endParaRPr lang="en-US"/>
          </a:p>
        </p:txBody>
      </p:sp>
    </p:spTree>
    <p:extLst>
      <p:ext uri="{BB962C8B-B14F-4D97-AF65-F5344CB8AC3E}">
        <p14:creationId xmlns:p14="http://schemas.microsoft.com/office/powerpoint/2010/main" val="3958622592"/>
      </p:ext>
    </p:extLst>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fld id="{D885A6B0-752C-4007-8B0B-7BB47291F395}" type="slidenum">
              <a:rPr lang="en-US"/>
              <a:pPr/>
              <a:t>‹#›</a:t>
            </a:fld>
            <a:endParaRPr lang="en-US"/>
          </a:p>
        </p:txBody>
      </p:sp>
    </p:spTree>
    <p:extLst>
      <p:ext uri="{BB962C8B-B14F-4D97-AF65-F5344CB8AC3E}">
        <p14:creationId xmlns:p14="http://schemas.microsoft.com/office/powerpoint/2010/main" val="3065950770"/>
      </p:ext>
    </p:extLst>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73051"/>
            <a:ext cx="3008313" cy="1162051"/>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3"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fld id="{EC7041EA-ED28-4EF0-908C-6DED40A9C8B0}" type="slidenum">
              <a:rPr lang="en-US"/>
              <a:pPr/>
              <a:t>‹#›</a:t>
            </a:fld>
            <a:endParaRPr lang="en-US"/>
          </a:p>
        </p:txBody>
      </p:sp>
    </p:spTree>
    <p:extLst>
      <p:ext uri="{BB962C8B-B14F-4D97-AF65-F5344CB8AC3E}">
        <p14:creationId xmlns:p14="http://schemas.microsoft.com/office/powerpoint/2010/main" val="826635445"/>
      </p:ext>
    </p:extLst>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9"/>
            <a:ext cx="5486400" cy="80486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fld id="{52DF1690-DEFF-4C96-B12B-C4EC099617A3}" type="slidenum">
              <a:rPr lang="en-US"/>
              <a:pPr/>
              <a:t>‹#›</a:t>
            </a:fld>
            <a:endParaRPr lang="en-US"/>
          </a:p>
        </p:txBody>
      </p:sp>
    </p:spTree>
    <p:extLst>
      <p:ext uri="{BB962C8B-B14F-4D97-AF65-F5344CB8AC3E}">
        <p14:creationId xmlns:p14="http://schemas.microsoft.com/office/powerpoint/2010/main" val="2328633083"/>
      </p:ext>
    </p:extLst>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kumimoji="1" lang="en-CA">
              <a:latin typeface="Arial" pitchFamily="34" charset="0"/>
            </a:endParaRPr>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kumimoji="1" lang="en-CA">
              <a:latin typeface="Arial" pitchFamily="34" charset="0"/>
            </a:endParaRPr>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kumimoji="1" lang="en-CA">
              <a:latin typeface="Arial" pitchFamily="34" charset="0"/>
            </a:endParaRPr>
          </a:p>
        </p:txBody>
      </p:sp>
      <p:sp>
        <p:nvSpPr>
          <p:cNvPr id="1029" name="Rectangle 5"/>
          <p:cNvSpPr>
            <a:spLocks noChangeArrowheads="1"/>
          </p:cNvSpPr>
          <p:nvPr/>
        </p:nvSpPr>
        <p:spPr bwMode="ltGray">
          <a:xfrm>
            <a:off x="912813" y="1520825"/>
            <a:ext cx="368300" cy="474663"/>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kumimoji="1" lang="en-CA">
              <a:latin typeface="Arial" pitchFamily="34" charset="0"/>
            </a:endParaRPr>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kumimoji="1" lang="en-CA">
              <a:latin typeface="Arial" pitchFamily="34" charset="0"/>
            </a:endParaRPr>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kumimoji="1" lang="en-CA">
              <a:latin typeface="Arial" pitchFamily="34" charset="0"/>
            </a:endParaRPr>
          </a:p>
        </p:txBody>
      </p:sp>
      <p:sp>
        <p:nvSpPr>
          <p:cNvPr id="1032" name="Rectangle 8"/>
          <p:cNvSpPr>
            <a:spLocks noChangeArrowheads="1"/>
          </p:cNvSpPr>
          <p:nvPr/>
        </p:nvSpPr>
        <p:spPr bwMode="gray">
          <a:xfrm flipV="1">
            <a:off x="461963" y="1828800"/>
            <a:ext cx="8682037" cy="46038"/>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wrap="none" anchor="ctr"/>
          <a:lstStyle/>
          <a:p>
            <a:pPr algn="ctr"/>
            <a:endParaRPr kumimoji="1" lang="en-CA">
              <a:latin typeface="Arial" pitchFamily="34" charset="0"/>
            </a:endParaRPr>
          </a:p>
        </p:txBody>
      </p:sp>
      <p:sp>
        <p:nvSpPr>
          <p:cNvPr id="1033" name="Rectangle 9"/>
          <p:cNvSpPr>
            <a:spLocks noGrp="1" noChangeArrowheads="1"/>
          </p:cNvSpPr>
          <p:nvPr>
            <p:ph type="title"/>
          </p:nvPr>
        </p:nvSpPr>
        <p:spPr bwMode="auto">
          <a:xfrm>
            <a:off x="1150938" y="617538"/>
            <a:ext cx="77946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5067" name="Rectangle 11"/>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atin typeface="+mn-lt"/>
                <a:ea typeface="+mn-ea"/>
                <a:cs typeface="+mn-cs"/>
              </a:defRPr>
            </a:lvl1pPr>
          </a:lstStyle>
          <a:p>
            <a:pPr>
              <a:defRPr/>
            </a:pPr>
            <a:endParaRPr lang="en-US"/>
          </a:p>
        </p:txBody>
      </p:sp>
      <p:sp>
        <p:nvSpPr>
          <p:cNvPr id="45068" name="Rectangle 12"/>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atin typeface="+mn-lt"/>
                <a:ea typeface="+mn-ea"/>
                <a:cs typeface="+mn-cs"/>
              </a:defRPr>
            </a:lvl1pPr>
          </a:lstStyle>
          <a:p>
            <a:pPr>
              <a:defRPr/>
            </a:pPr>
            <a:endParaRPr lang="en-US"/>
          </a:p>
        </p:txBody>
      </p:sp>
      <p:sp>
        <p:nvSpPr>
          <p:cNvPr id="45069" name="Rectangle 13"/>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atin typeface="Arial" pitchFamily="34" charset="0"/>
              </a:defRPr>
            </a:lvl1pPr>
          </a:lstStyle>
          <a:p>
            <a:fld id="{8DF3893B-2533-4B61-A730-388DDED562D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68"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ransition xmlns:p14="http://schemas.microsoft.com/office/powerpoint/2010/main"/>
  <p:hf hdr="0" ftr="0" dt="0"/>
  <p:txStyles>
    <p:titleStyle>
      <a:lvl1pPr algn="l" rtl="0" eaLnBrk="0" fontAlgn="base" hangingPunct="0">
        <a:spcBef>
          <a:spcPct val="0"/>
        </a:spcBef>
        <a:spcAft>
          <a:spcPct val="0"/>
        </a:spcAft>
        <a:defRPr sz="4400">
          <a:solidFill>
            <a:schemeClr val="tx2"/>
          </a:solidFill>
          <a:latin typeface="+mj-lt"/>
          <a:ea typeface="MS PGothic" pitchFamily="34" charset="-128"/>
          <a:cs typeface="ＭＳ Ｐゴシック" charset="0"/>
        </a:defRPr>
      </a:lvl1pPr>
      <a:lvl2pPr algn="l" rtl="0" eaLnBrk="0" fontAlgn="base" hangingPunct="0">
        <a:spcBef>
          <a:spcPct val="0"/>
        </a:spcBef>
        <a:spcAft>
          <a:spcPct val="0"/>
        </a:spcAft>
        <a:defRPr sz="4400">
          <a:solidFill>
            <a:schemeClr val="tx2"/>
          </a:solidFill>
          <a:latin typeface="Arial" charset="0"/>
          <a:ea typeface="MS PGothic" pitchFamily="34" charset="-128"/>
          <a:cs typeface="ＭＳ Ｐゴシック" charset="0"/>
        </a:defRPr>
      </a:lvl2pPr>
      <a:lvl3pPr algn="l" rtl="0" eaLnBrk="0" fontAlgn="base" hangingPunct="0">
        <a:spcBef>
          <a:spcPct val="0"/>
        </a:spcBef>
        <a:spcAft>
          <a:spcPct val="0"/>
        </a:spcAft>
        <a:defRPr sz="4400">
          <a:solidFill>
            <a:schemeClr val="tx2"/>
          </a:solidFill>
          <a:latin typeface="Arial" charset="0"/>
          <a:ea typeface="MS PGothic" pitchFamily="34" charset="-128"/>
          <a:cs typeface="ＭＳ Ｐゴシック" charset="0"/>
        </a:defRPr>
      </a:lvl3pPr>
      <a:lvl4pPr algn="l" rtl="0" eaLnBrk="0" fontAlgn="base" hangingPunct="0">
        <a:spcBef>
          <a:spcPct val="0"/>
        </a:spcBef>
        <a:spcAft>
          <a:spcPct val="0"/>
        </a:spcAft>
        <a:defRPr sz="4400">
          <a:solidFill>
            <a:schemeClr val="tx2"/>
          </a:solidFill>
          <a:latin typeface="Arial" charset="0"/>
          <a:ea typeface="MS PGothic" pitchFamily="34" charset="-128"/>
          <a:cs typeface="ＭＳ Ｐゴシック" charset="0"/>
        </a:defRPr>
      </a:lvl4pPr>
      <a:lvl5pPr algn="l" rtl="0" eaLnBrk="0" fontAlgn="base" hangingPunct="0">
        <a:spcBef>
          <a:spcPct val="0"/>
        </a:spcBef>
        <a:spcAft>
          <a:spcPct val="0"/>
        </a:spcAft>
        <a:defRPr sz="4400">
          <a:solidFill>
            <a:schemeClr val="tx2"/>
          </a:solidFill>
          <a:latin typeface="Arial" charset="0"/>
          <a:ea typeface="MS PGothic" pitchFamily="34" charset="-128"/>
          <a:cs typeface="ＭＳ Ｐゴシック" charset="0"/>
        </a:defRPr>
      </a:lvl5pPr>
      <a:lvl6pPr marL="457200" algn="l" rtl="0" fontAlgn="base">
        <a:spcBef>
          <a:spcPct val="0"/>
        </a:spcBef>
        <a:spcAft>
          <a:spcPct val="0"/>
        </a:spcAft>
        <a:defRPr sz="4400">
          <a:solidFill>
            <a:schemeClr val="tx2"/>
          </a:solidFill>
          <a:latin typeface="Arial" charset="0"/>
        </a:defRPr>
      </a:lvl6pPr>
      <a:lvl7pPr marL="914400" algn="l" rtl="0" fontAlgn="base">
        <a:spcBef>
          <a:spcPct val="0"/>
        </a:spcBef>
        <a:spcAft>
          <a:spcPct val="0"/>
        </a:spcAft>
        <a:defRPr sz="4400">
          <a:solidFill>
            <a:schemeClr val="tx2"/>
          </a:solidFill>
          <a:latin typeface="Arial" charset="0"/>
        </a:defRPr>
      </a:lvl7pPr>
      <a:lvl8pPr marL="1371600" algn="l" rtl="0" fontAlgn="base">
        <a:spcBef>
          <a:spcPct val="0"/>
        </a:spcBef>
        <a:spcAft>
          <a:spcPct val="0"/>
        </a:spcAft>
        <a:defRPr sz="4400">
          <a:solidFill>
            <a:schemeClr val="tx2"/>
          </a:solidFill>
          <a:latin typeface="Arial" charset="0"/>
        </a:defRPr>
      </a:lvl8pPr>
      <a:lvl9pPr marL="1828800" algn="l"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ea typeface="MS PGothic" pitchFamily="34" charset="-128"/>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ea typeface="MS PGothic" pitchFamily="34" charset="-128"/>
        </a:defRPr>
      </a:lvl5pPr>
      <a:lvl6pPr marL="2514600" indent="-228600" algn="l" rtl="0" fontAlgn="base">
        <a:spcBef>
          <a:spcPct val="20000"/>
        </a:spcBef>
        <a:spcAft>
          <a:spcPct val="0"/>
        </a:spcAft>
        <a:buClr>
          <a:schemeClr val="accent1"/>
        </a:buClr>
        <a:buSzPct val="50000"/>
        <a:buFont typeface="Wingdings" pitchFamily="16"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16"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16"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16"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990600" y="815975"/>
            <a:ext cx="7772400" cy="2155825"/>
          </a:xfrm>
        </p:spPr>
        <p:txBody>
          <a:bodyPr/>
          <a:lstStyle/>
          <a:p>
            <a:r>
              <a:rPr lang="en-US" sz="4000" b="1" i="1" dirty="0" smtClean="0"/>
              <a:t>Publishing Reports of STEM </a:t>
            </a:r>
            <a:r>
              <a:rPr lang="en-US" sz="4000" b="1" i="1" dirty="0" smtClean="0"/>
              <a:t>Research—</a:t>
            </a:r>
            <a:r>
              <a:rPr lang="en-US" sz="4000" b="1" i="1" dirty="0" smtClean="0"/>
              <a:t>Plus Some Tips on Writing Grant Proposals!</a:t>
            </a:r>
            <a:endParaRPr lang="en-CA" sz="3800" b="1" dirty="0" smtClean="0"/>
          </a:p>
        </p:txBody>
      </p:sp>
      <p:sp>
        <p:nvSpPr>
          <p:cNvPr id="15362" name="Rectangle 3"/>
          <p:cNvSpPr>
            <a:spLocks noGrp="1" noChangeArrowheads="1"/>
          </p:cNvSpPr>
          <p:nvPr>
            <p:ph type="subTitle" idx="1"/>
          </p:nvPr>
        </p:nvSpPr>
        <p:spPr>
          <a:xfrm>
            <a:off x="696686" y="3897086"/>
            <a:ext cx="7467600" cy="2173513"/>
          </a:xfrm>
        </p:spPr>
        <p:txBody>
          <a:bodyPr/>
          <a:lstStyle/>
          <a:p>
            <a:pPr>
              <a:buFont typeface="Wingdings" pitchFamily="2" charset="2"/>
              <a:buNone/>
            </a:pPr>
            <a:r>
              <a:rPr lang="en-CA" sz="2800" b="1" i="1" dirty="0" smtClean="0">
                <a:solidFill>
                  <a:srgbClr val="FF0000"/>
                </a:solidFill>
              </a:rPr>
              <a:t>Guidelines </a:t>
            </a:r>
            <a:r>
              <a:rPr lang="en-CA" sz="2800" b="1" i="1" dirty="0" smtClean="0">
                <a:solidFill>
                  <a:srgbClr val="FF0000"/>
                </a:solidFill>
              </a:rPr>
              <a:t>for Getting </a:t>
            </a:r>
            <a:r>
              <a:rPr lang="en-CA" sz="2800" b="1" i="1" dirty="0" smtClean="0">
                <a:solidFill>
                  <a:srgbClr val="FF0000"/>
                </a:solidFill>
              </a:rPr>
              <a:t>Published or Funded</a:t>
            </a:r>
            <a:endParaRPr lang="en-CA" i="1" dirty="0" smtClean="0">
              <a:solidFill>
                <a:srgbClr val="002060"/>
              </a:solidFill>
            </a:endParaRPr>
          </a:p>
          <a:p>
            <a:pPr>
              <a:buFont typeface="Wingdings" pitchFamily="2" charset="2"/>
              <a:buNone/>
            </a:pPr>
            <a:endParaRPr lang="en-CA" sz="2000" dirty="0" smtClean="0">
              <a:solidFill>
                <a:srgbClr val="002060"/>
              </a:solidFill>
            </a:endParaRPr>
          </a:p>
          <a:p>
            <a:pPr>
              <a:buFont typeface="Wingdings" pitchFamily="2" charset="2"/>
              <a:buNone/>
            </a:pPr>
            <a:r>
              <a:rPr lang="en-CA" sz="2000" dirty="0" smtClean="0">
                <a:solidFill>
                  <a:srgbClr val="002060"/>
                </a:solidFill>
              </a:rPr>
              <a:t>James A. Shymansky</a:t>
            </a:r>
          </a:p>
          <a:p>
            <a:pPr>
              <a:buFont typeface="Wingdings" pitchFamily="2" charset="2"/>
              <a:buNone/>
            </a:pPr>
            <a:r>
              <a:rPr lang="en-CA" sz="2000" dirty="0" smtClean="0">
                <a:solidFill>
                  <a:srgbClr val="002060"/>
                </a:solidFill>
              </a:rPr>
              <a:t>E. Desmond Lee Professor of Science Education</a:t>
            </a:r>
          </a:p>
          <a:p>
            <a:pPr>
              <a:buFont typeface="Wingdings" pitchFamily="2" charset="2"/>
              <a:buNone/>
            </a:pPr>
            <a:r>
              <a:rPr lang="en-CA" sz="2000" dirty="0" smtClean="0">
                <a:solidFill>
                  <a:srgbClr val="002060"/>
                </a:solidFill>
              </a:rPr>
              <a:t>University of Missouri-Saint Louis</a:t>
            </a:r>
          </a:p>
        </p:txBody>
      </p:sp>
      <p:sp>
        <p:nvSpPr>
          <p:cNvPr id="15363" name="Rectangle 4"/>
          <p:cNvSpPr>
            <a:spLocks noChangeArrowheads="1"/>
          </p:cNvSpPr>
          <p:nvPr/>
        </p:nvSpPr>
        <p:spPr bwMode="auto">
          <a:xfrm>
            <a:off x="1668463" y="6264275"/>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p>
            <a:endParaRPr lang="en-CA"/>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eaLnBrk="1" hangingPunct="1"/>
            <a:fld id="{F4E4E242-6596-46C7-AA65-4C704B26570D}" type="slidenum">
              <a:rPr lang="en-US" sz="1400">
                <a:latin typeface="Arial" pitchFamily="34" charset="0"/>
              </a:rPr>
              <a:pPr eaLnBrk="1" hangingPunct="1"/>
              <a:t>10</a:t>
            </a:fld>
            <a:endParaRPr lang="en-US" sz="1400">
              <a:latin typeface="Arial" pitchFamily="34" charset="0"/>
            </a:endParaRPr>
          </a:p>
        </p:txBody>
      </p:sp>
      <p:sp>
        <p:nvSpPr>
          <p:cNvPr id="66562" name="Rectangle 4"/>
          <p:cNvSpPr>
            <a:spLocks noGrp="1" noChangeArrowheads="1"/>
          </p:cNvSpPr>
          <p:nvPr>
            <p:ph type="title"/>
          </p:nvPr>
        </p:nvSpPr>
        <p:spPr/>
        <p:txBody>
          <a:bodyPr/>
          <a:lstStyle/>
          <a:p>
            <a:pPr eaLnBrk="1" hangingPunct="1"/>
            <a:r>
              <a:rPr lang="en-US" dirty="0" smtClean="0"/>
              <a:t>(Quantitative) Results</a:t>
            </a:r>
          </a:p>
        </p:txBody>
      </p:sp>
      <p:sp>
        <p:nvSpPr>
          <p:cNvPr id="66563" name="Rectangle 5"/>
          <p:cNvSpPr>
            <a:spLocks noGrp="1" noChangeArrowheads="1"/>
          </p:cNvSpPr>
          <p:nvPr>
            <p:ph type="body" idx="1"/>
          </p:nvPr>
        </p:nvSpPr>
        <p:spPr/>
        <p:txBody>
          <a:bodyPr/>
          <a:lstStyle/>
          <a:p>
            <a:pPr eaLnBrk="1" hangingPunct="1"/>
            <a:r>
              <a:rPr lang="en-US" dirty="0" smtClean="0"/>
              <a:t>Provide essential</a:t>
            </a:r>
            <a:r>
              <a:rPr lang="en-US" dirty="0" smtClean="0"/>
              <a:t> tables </a:t>
            </a:r>
            <a:r>
              <a:rPr lang="en-US" dirty="0" smtClean="0"/>
              <a:t>and graphs</a:t>
            </a:r>
          </a:p>
          <a:p>
            <a:pPr eaLnBrk="1" hangingPunct="1"/>
            <a:r>
              <a:rPr lang="en-US" dirty="0" smtClean="0"/>
              <a:t>Identify significant patterns in data</a:t>
            </a:r>
          </a:p>
          <a:p>
            <a:pPr eaLnBrk="1" hangingPunct="1"/>
            <a:r>
              <a:rPr lang="en-US" dirty="0" smtClean="0"/>
              <a:t>Point out critical</a:t>
            </a:r>
            <a:r>
              <a:rPr lang="en-US" dirty="0" smtClean="0"/>
              <a:t> </a:t>
            </a:r>
            <a:r>
              <a:rPr lang="en-US" dirty="0" smtClean="0"/>
              <a:t>anomalies in </a:t>
            </a:r>
            <a:r>
              <a:rPr lang="en-US" dirty="0" smtClean="0"/>
              <a:t>data</a:t>
            </a:r>
          </a:p>
          <a:p>
            <a:pPr eaLnBrk="1" hangingPunct="1"/>
            <a:r>
              <a:rPr lang="en-US" dirty="0"/>
              <a:t>Present post-hoc analyses as </a:t>
            </a:r>
            <a:r>
              <a:rPr lang="en-US" dirty="0" smtClean="0"/>
              <a:t>needed</a:t>
            </a:r>
          </a:p>
          <a:p>
            <a:pPr eaLnBrk="1" hangingPunct="1"/>
            <a:r>
              <a:rPr lang="en-US" dirty="0" smtClean="0"/>
              <a:t>Use appendices when available</a:t>
            </a:r>
            <a:endParaRPr lang="en-US" dirty="0"/>
          </a:p>
          <a:p>
            <a:pPr eaLnBrk="1" hangingPunct="1"/>
            <a:endParaRPr lang="en-US" dirty="0" smtClean="0"/>
          </a:p>
          <a:p>
            <a:pPr marL="0" indent="0" eaLnBrk="1" hangingPunct="1">
              <a:buNone/>
            </a:pPr>
            <a:endParaRPr lang="en-US" dirty="0" smtClean="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eaLnBrk="1" hangingPunct="1"/>
            <a:fld id="{3D1BD632-8DDE-4DD8-99CC-C35F92E38A51}" type="slidenum">
              <a:rPr lang="en-US" sz="1400">
                <a:latin typeface="Arial" pitchFamily="34" charset="0"/>
              </a:rPr>
              <a:pPr eaLnBrk="1" hangingPunct="1"/>
              <a:t>11</a:t>
            </a:fld>
            <a:endParaRPr lang="en-US" sz="1400">
              <a:latin typeface="Arial" pitchFamily="34" charset="0"/>
            </a:endParaRPr>
          </a:p>
        </p:txBody>
      </p:sp>
      <p:sp>
        <p:nvSpPr>
          <p:cNvPr id="39938" name="Rectangle 2"/>
          <p:cNvSpPr>
            <a:spLocks noGrp="1" noChangeArrowheads="1"/>
          </p:cNvSpPr>
          <p:nvPr>
            <p:ph type="title"/>
          </p:nvPr>
        </p:nvSpPr>
        <p:spPr/>
        <p:txBody>
          <a:bodyPr/>
          <a:lstStyle/>
          <a:p>
            <a:pPr eaLnBrk="1" hangingPunct="1"/>
            <a:r>
              <a:rPr lang="en-US" dirty="0" smtClean="0"/>
              <a:t>(Qualitative) Results</a:t>
            </a:r>
          </a:p>
        </p:txBody>
      </p:sp>
      <p:sp>
        <p:nvSpPr>
          <p:cNvPr id="39939" name="Rectangle 3"/>
          <p:cNvSpPr>
            <a:spLocks noGrp="1" noChangeArrowheads="1"/>
          </p:cNvSpPr>
          <p:nvPr>
            <p:ph type="body" idx="1"/>
          </p:nvPr>
        </p:nvSpPr>
        <p:spPr/>
        <p:txBody>
          <a:bodyPr/>
          <a:lstStyle/>
          <a:p>
            <a:pPr eaLnBrk="1" hangingPunct="1">
              <a:lnSpc>
                <a:spcPct val="90000"/>
              </a:lnSpc>
            </a:pPr>
            <a:r>
              <a:rPr lang="en-US" b="1" dirty="0" smtClean="0"/>
              <a:t>Use boldface type to set off assertions</a:t>
            </a:r>
          </a:p>
          <a:p>
            <a:pPr eaLnBrk="1" hangingPunct="1">
              <a:lnSpc>
                <a:spcPct val="90000"/>
              </a:lnSpc>
            </a:pPr>
            <a:r>
              <a:rPr lang="en-US" i="1" dirty="0" smtClean="0"/>
              <a:t>Use italics to set off evidence, such as informant quotes and text </a:t>
            </a:r>
            <a:r>
              <a:rPr lang="en-US" i="1" dirty="0" smtClean="0"/>
              <a:t>excerpts</a:t>
            </a:r>
          </a:p>
          <a:p>
            <a:pPr eaLnBrk="1" hangingPunct="1">
              <a:lnSpc>
                <a:spcPct val="90000"/>
              </a:lnSpc>
            </a:pPr>
            <a:r>
              <a:rPr lang="en-US" dirty="0" smtClean="0"/>
              <a:t>Use appendices or publisher websites for lengthy data records</a:t>
            </a:r>
            <a:endParaRPr lang="en-US" dirty="0" smtClean="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eaLnBrk="1" hangingPunct="1"/>
            <a:fld id="{D2B58A8C-4E65-4752-AD82-C07AF1F922A9}" type="slidenum">
              <a:rPr lang="en-US" sz="1400">
                <a:latin typeface="Arial" pitchFamily="34" charset="0"/>
              </a:rPr>
              <a:pPr eaLnBrk="1" hangingPunct="1"/>
              <a:t>12</a:t>
            </a:fld>
            <a:endParaRPr lang="en-US" sz="1400">
              <a:latin typeface="Arial" pitchFamily="34" charset="0"/>
            </a:endParaRPr>
          </a:p>
        </p:txBody>
      </p:sp>
      <p:sp>
        <p:nvSpPr>
          <p:cNvPr id="68610" name="Rectangle 4"/>
          <p:cNvSpPr>
            <a:spLocks noGrp="1" noChangeArrowheads="1"/>
          </p:cNvSpPr>
          <p:nvPr>
            <p:ph type="title"/>
          </p:nvPr>
        </p:nvSpPr>
        <p:spPr/>
        <p:txBody>
          <a:bodyPr/>
          <a:lstStyle/>
          <a:p>
            <a:pPr eaLnBrk="1" hangingPunct="1"/>
            <a:r>
              <a:rPr lang="en-US" dirty="0" smtClean="0"/>
              <a:t>Discussion and Implications</a:t>
            </a:r>
          </a:p>
        </p:txBody>
      </p:sp>
      <p:sp>
        <p:nvSpPr>
          <p:cNvPr id="68611" name="Rectangle 5"/>
          <p:cNvSpPr>
            <a:spLocks noGrp="1" noChangeArrowheads="1"/>
          </p:cNvSpPr>
          <p:nvPr>
            <p:ph type="body" idx="1"/>
          </p:nvPr>
        </p:nvSpPr>
        <p:spPr/>
        <p:txBody>
          <a:bodyPr/>
          <a:lstStyle/>
          <a:p>
            <a:pPr eaLnBrk="1" hangingPunct="1"/>
            <a:endParaRPr lang="en-US" sz="2400" dirty="0" smtClean="0"/>
          </a:p>
          <a:p>
            <a:pPr eaLnBrk="1" hangingPunct="1"/>
            <a:r>
              <a:rPr lang="en-US" sz="2400" dirty="0" smtClean="0"/>
              <a:t>State </a:t>
            </a:r>
            <a:r>
              <a:rPr lang="en-US" sz="2400" dirty="0" smtClean="0"/>
              <a:t>claims with evidence; do not just repeat results</a:t>
            </a:r>
          </a:p>
          <a:p>
            <a:pPr eaLnBrk="1" hangingPunct="1"/>
            <a:r>
              <a:rPr lang="en-US" sz="2400" dirty="0" smtClean="0"/>
              <a:t>Connect claims to initial need, theory and literature</a:t>
            </a:r>
            <a:endParaRPr lang="en-US" altLang="ja-JP" sz="2400" dirty="0" smtClean="0"/>
          </a:p>
          <a:p>
            <a:pPr eaLnBrk="1" hangingPunct="1"/>
            <a:r>
              <a:rPr lang="en-US" sz="2400" dirty="0" smtClean="0"/>
              <a:t>Rebut counterclaims/alternative explanations</a:t>
            </a:r>
          </a:p>
          <a:p>
            <a:pPr eaLnBrk="1" hangingPunct="1"/>
            <a:r>
              <a:rPr lang="en-US" sz="2400" dirty="0" smtClean="0"/>
              <a:t>Share implications and questions for future research</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itle 1"/>
          <p:cNvSpPr>
            <a:spLocks noGrp="1"/>
          </p:cNvSpPr>
          <p:nvPr>
            <p:ph type="title"/>
          </p:nvPr>
        </p:nvSpPr>
        <p:spPr/>
        <p:txBody>
          <a:bodyPr/>
          <a:lstStyle/>
          <a:p>
            <a:r>
              <a:rPr lang="en-CA" dirty="0" smtClean="0"/>
              <a:t>Appendices, Notes, and Acknowledgements</a:t>
            </a:r>
            <a:endParaRPr lang="en-US" dirty="0" smtClean="0"/>
          </a:p>
        </p:txBody>
      </p:sp>
      <p:sp>
        <p:nvSpPr>
          <p:cNvPr id="70658" name="Content Placeholder 2"/>
          <p:cNvSpPr>
            <a:spLocks noGrp="1"/>
          </p:cNvSpPr>
          <p:nvPr>
            <p:ph idx="1"/>
          </p:nvPr>
        </p:nvSpPr>
        <p:spPr/>
        <p:txBody>
          <a:bodyPr/>
          <a:lstStyle/>
          <a:p>
            <a:r>
              <a:rPr lang="en-CA" dirty="0" smtClean="0"/>
              <a:t>Not necessarily part of every paper or article</a:t>
            </a:r>
          </a:p>
          <a:p>
            <a:r>
              <a:rPr lang="en-CA" dirty="0" smtClean="0"/>
              <a:t>Some journals allow only online access to appendices</a:t>
            </a:r>
          </a:p>
          <a:p>
            <a:r>
              <a:rPr lang="en-CA" dirty="0" smtClean="0"/>
              <a:t>Funding support and assistance with data collection, writing, reviewing or revising may be acknowledged as a professional courtesy</a:t>
            </a:r>
            <a:endParaRPr lang="en-US" dirty="0" smtClean="0"/>
          </a:p>
        </p:txBody>
      </p:sp>
      <p:sp>
        <p:nvSpPr>
          <p:cNvPr id="7065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eaLnBrk="1" hangingPunct="1"/>
            <a:fld id="{F5414F76-B2D2-435B-980A-FC36650A98D3}" type="slidenum">
              <a:rPr lang="en-US" sz="1400">
                <a:latin typeface="Arial" pitchFamily="34" charset="0"/>
              </a:rPr>
              <a:pPr eaLnBrk="1" hangingPunct="1"/>
              <a:t>13</a:t>
            </a:fld>
            <a:endParaRPr lang="en-US" sz="1400">
              <a:latin typeface="Arial" pitchFamily="34"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Title 1"/>
          <p:cNvSpPr>
            <a:spLocks noGrp="1"/>
          </p:cNvSpPr>
          <p:nvPr>
            <p:ph type="title"/>
          </p:nvPr>
        </p:nvSpPr>
        <p:spPr/>
        <p:txBody>
          <a:bodyPr/>
          <a:lstStyle/>
          <a:p>
            <a:r>
              <a:rPr lang="en-US" dirty="0" smtClean="0"/>
              <a:t>Manuscript rejected??</a:t>
            </a:r>
            <a:endParaRPr lang="en-US" dirty="0" smtClean="0"/>
          </a:p>
        </p:txBody>
      </p:sp>
      <p:sp>
        <p:nvSpPr>
          <p:cNvPr id="90114" name="Content Placeholder 2"/>
          <p:cNvSpPr>
            <a:spLocks noGrp="1"/>
          </p:cNvSpPr>
          <p:nvPr>
            <p:ph idx="1"/>
          </p:nvPr>
        </p:nvSpPr>
        <p:spPr/>
        <p:txBody>
          <a:bodyPr/>
          <a:lstStyle/>
          <a:p>
            <a:pPr>
              <a:lnSpc>
                <a:spcPct val="90000"/>
              </a:lnSpc>
            </a:pPr>
            <a:r>
              <a:rPr lang="en-US" dirty="0" smtClean="0"/>
              <a:t>Is the manuscript salvageable?</a:t>
            </a:r>
          </a:p>
          <a:p>
            <a:pPr>
              <a:lnSpc>
                <a:spcPct val="90000"/>
              </a:lnSpc>
            </a:pPr>
            <a:r>
              <a:rPr lang="en-US" dirty="0" smtClean="0"/>
              <a:t>Can reported data be re-analyzed?</a:t>
            </a:r>
          </a:p>
          <a:p>
            <a:pPr>
              <a:lnSpc>
                <a:spcPct val="90000"/>
              </a:lnSpc>
            </a:pPr>
            <a:r>
              <a:rPr lang="en-US" dirty="0" smtClean="0"/>
              <a:t>Are there other data to consider?</a:t>
            </a:r>
          </a:p>
          <a:p>
            <a:pPr>
              <a:lnSpc>
                <a:spcPct val="90000"/>
              </a:lnSpc>
            </a:pPr>
            <a:r>
              <a:rPr lang="en-US" dirty="0" smtClean="0"/>
              <a:t>Can/should other data be collected?</a:t>
            </a:r>
          </a:p>
          <a:p>
            <a:pPr>
              <a:lnSpc>
                <a:spcPct val="90000"/>
              </a:lnSpc>
            </a:pPr>
            <a:r>
              <a:rPr lang="en-US" dirty="0" smtClean="0"/>
              <a:t>Could a new co-author help?</a:t>
            </a:r>
          </a:p>
          <a:p>
            <a:pPr>
              <a:lnSpc>
                <a:spcPct val="90000"/>
              </a:lnSpc>
            </a:pPr>
            <a:r>
              <a:rPr lang="en-US" dirty="0" smtClean="0"/>
              <a:t>Co-authorship issues? </a:t>
            </a:r>
          </a:p>
          <a:p>
            <a:pPr>
              <a:lnSpc>
                <a:spcPct val="90000"/>
              </a:lnSpc>
            </a:pPr>
            <a:r>
              <a:rPr lang="en-US" dirty="0" smtClean="0"/>
              <a:t>Should another journal be considered?</a:t>
            </a:r>
          </a:p>
          <a:p>
            <a:pPr>
              <a:lnSpc>
                <a:spcPct val="90000"/>
              </a:lnSpc>
            </a:pPr>
            <a:r>
              <a:rPr lang="en-US" dirty="0" smtClean="0"/>
              <a:t>Persevere; don</a:t>
            </a:r>
            <a:r>
              <a:rPr lang="ja-JP" altLang="en-US" dirty="0" smtClean="0"/>
              <a:t>’</a:t>
            </a:r>
            <a:r>
              <a:rPr lang="en-US" altLang="ja-JP" dirty="0" smtClean="0"/>
              <a:t>t give up!!</a:t>
            </a:r>
          </a:p>
        </p:txBody>
      </p:sp>
      <p:sp>
        <p:nvSpPr>
          <p:cNvPr id="9011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eaLnBrk="1" hangingPunct="1"/>
            <a:fld id="{A6724423-6FDB-4AA8-BE8D-753A6148AAA8}" type="slidenum">
              <a:rPr lang="en-US" sz="1400">
                <a:latin typeface="Arial" pitchFamily="34" charset="0"/>
              </a:rPr>
              <a:pPr eaLnBrk="1" hangingPunct="1"/>
              <a:t>14</a:t>
            </a:fld>
            <a:endParaRPr lang="en-US" sz="1400">
              <a:latin typeface="Arial" pitchFamily="34"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a:t>
            </a:r>
            <a:r>
              <a:rPr lang="en-US" smtClean="0"/>
              <a:t>-script: Writing </a:t>
            </a:r>
            <a:r>
              <a:rPr lang="en-US" dirty="0" smtClean="0"/>
              <a:t>a grant, not a paper</a:t>
            </a:r>
            <a:endParaRPr lang="en-US" dirty="0"/>
          </a:p>
        </p:txBody>
      </p:sp>
      <p:sp>
        <p:nvSpPr>
          <p:cNvPr id="3" name="Content Placeholder 2"/>
          <p:cNvSpPr>
            <a:spLocks noGrp="1"/>
          </p:cNvSpPr>
          <p:nvPr>
            <p:ph idx="1"/>
          </p:nvPr>
        </p:nvSpPr>
        <p:spPr/>
        <p:txBody>
          <a:bodyPr/>
          <a:lstStyle/>
          <a:p>
            <a:r>
              <a:rPr lang="en-US" dirty="0" smtClean="0"/>
              <a:t>A grant proposal argues a case for something yet to be done, not for something that has been done.</a:t>
            </a:r>
          </a:p>
          <a:p>
            <a:r>
              <a:rPr lang="en-US" dirty="0"/>
              <a:t>T</a:t>
            </a:r>
            <a:r>
              <a:rPr lang="en-US" dirty="0" smtClean="0"/>
              <a:t>here </a:t>
            </a:r>
            <a:r>
              <a:rPr lang="en-US" dirty="0" smtClean="0"/>
              <a:t>are no data to report or results to </a:t>
            </a:r>
            <a:r>
              <a:rPr lang="en-US" dirty="0" smtClean="0"/>
              <a:t>defend, </a:t>
            </a:r>
            <a:r>
              <a:rPr lang="en-US" dirty="0"/>
              <a:t>b</a:t>
            </a:r>
            <a:r>
              <a:rPr lang="en-US" dirty="0" smtClean="0"/>
              <a:t>ut </a:t>
            </a:r>
            <a:r>
              <a:rPr lang="en-US" dirty="0" smtClean="0"/>
              <a:t>an argument must still be made!!</a:t>
            </a:r>
          </a:p>
        </p:txBody>
      </p:sp>
      <p:sp>
        <p:nvSpPr>
          <p:cNvPr id="4" name="Slide Number Placeholder 3"/>
          <p:cNvSpPr>
            <a:spLocks noGrp="1"/>
          </p:cNvSpPr>
          <p:nvPr>
            <p:ph type="sldNum" sz="quarter" idx="12"/>
          </p:nvPr>
        </p:nvSpPr>
        <p:spPr/>
        <p:txBody>
          <a:bodyPr/>
          <a:lstStyle/>
          <a:p>
            <a:fld id="{5023F128-0796-4973-ACC4-AF2981191806}" type="slidenum">
              <a:rPr lang="en-US" smtClean="0"/>
              <a:pPr/>
              <a:t>15</a:t>
            </a:fld>
            <a:endParaRPr lang="en-US"/>
          </a:p>
        </p:txBody>
      </p:sp>
    </p:spTree>
    <p:extLst>
      <p:ext uri="{BB962C8B-B14F-4D97-AF65-F5344CB8AC3E}">
        <p14:creationId xmlns:p14="http://schemas.microsoft.com/office/powerpoint/2010/main" val="799852009"/>
      </p:ext>
    </p:extLst>
  </p:cSld>
  <p:clrMapOvr>
    <a:masterClrMapping/>
  </p:clrMapOvr>
  <p:transition xmlns:p14="http://schemas.microsoft.com/office/powerpoint/2010/mai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proposal argument**</a:t>
            </a:r>
            <a:endParaRPr lang="en-US" dirty="0"/>
          </a:p>
        </p:txBody>
      </p:sp>
      <p:sp>
        <p:nvSpPr>
          <p:cNvPr id="3" name="Content Placeholder 2"/>
          <p:cNvSpPr>
            <a:spLocks noGrp="1"/>
          </p:cNvSpPr>
          <p:nvPr>
            <p:ph idx="1"/>
          </p:nvPr>
        </p:nvSpPr>
        <p:spPr/>
        <p:txBody>
          <a:bodyPr/>
          <a:lstStyle/>
          <a:p>
            <a:pPr marL="0" indent="0">
              <a:buNone/>
            </a:pPr>
            <a:endParaRPr lang="en-US" dirty="0" smtClean="0"/>
          </a:p>
          <a:p>
            <a:r>
              <a:rPr lang="en-US" dirty="0" smtClean="0"/>
              <a:t>Need for project**</a:t>
            </a:r>
          </a:p>
          <a:p>
            <a:r>
              <a:rPr lang="en-US" dirty="0" smtClean="0"/>
              <a:t>Project design/plan**</a:t>
            </a:r>
          </a:p>
          <a:p>
            <a:r>
              <a:rPr lang="en-US" dirty="0" smtClean="0"/>
              <a:t>Staff expertise**</a:t>
            </a:r>
          </a:p>
          <a:p>
            <a:r>
              <a:rPr lang="en-US" dirty="0" smtClean="0"/>
              <a:t>Cost**</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5023F128-0796-4973-ACC4-AF2981191806}" type="slidenum">
              <a:rPr lang="en-US" smtClean="0"/>
              <a:pPr/>
              <a:t>16</a:t>
            </a:fld>
            <a:endParaRPr lang="en-US"/>
          </a:p>
        </p:txBody>
      </p:sp>
    </p:spTree>
    <p:extLst>
      <p:ext uri="{BB962C8B-B14F-4D97-AF65-F5344CB8AC3E}">
        <p14:creationId xmlns:p14="http://schemas.microsoft.com/office/powerpoint/2010/main" val="3124344045"/>
      </p:ext>
    </p:extLst>
  </p:cSld>
  <p:clrMapOvr>
    <a:masterClrMapping/>
  </p:clrMapOvr>
  <p:transition xmlns:p14="http://schemas.microsoft.com/office/powerpoint/2010/mai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Proposal not funded: To revise and resubmit or not?</a:t>
            </a:r>
            <a:endParaRPr lang="en-US" dirty="0"/>
          </a:p>
        </p:txBody>
      </p:sp>
      <p:sp>
        <p:nvSpPr>
          <p:cNvPr id="3" name="Content Placeholder 2"/>
          <p:cNvSpPr>
            <a:spLocks noGrp="1"/>
          </p:cNvSpPr>
          <p:nvPr>
            <p:ph idx="1"/>
          </p:nvPr>
        </p:nvSpPr>
        <p:spPr/>
        <p:txBody>
          <a:bodyPr/>
          <a:lstStyle/>
          <a:p>
            <a:r>
              <a:rPr lang="en-US" dirty="0" smtClean="0"/>
              <a:t>Need for project? Most likely cause for rejection—difficult to fix—hope for change of reviewer group.</a:t>
            </a:r>
          </a:p>
          <a:p>
            <a:r>
              <a:rPr lang="en-US" dirty="0" smtClean="0"/>
              <a:t>Design/plan? Many possible reasons—but usually feasible to fix.</a:t>
            </a:r>
          </a:p>
          <a:p>
            <a:r>
              <a:rPr lang="en-US" dirty="0" smtClean="0"/>
              <a:t>Staff expertise? Personal challenge—think about changing the team!</a:t>
            </a:r>
            <a:endParaRPr lang="en-US" dirty="0"/>
          </a:p>
        </p:txBody>
      </p:sp>
      <p:sp>
        <p:nvSpPr>
          <p:cNvPr id="4" name="Slide Number Placeholder 3"/>
          <p:cNvSpPr>
            <a:spLocks noGrp="1"/>
          </p:cNvSpPr>
          <p:nvPr>
            <p:ph type="sldNum" sz="quarter" idx="12"/>
          </p:nvPr>
        </p:nvSpPr>
        <p:spPr/>
        <p:txBody>
          <a:bodyPr/>
          <a:lstStyle/>
          <a:p>
            <a:fld id="{5023F128-0796-4973-ACC4-AF2981191806}" type="slidenum">
              <a:rPr lang="en-US" smtClean="0"/>
              <a:pPr/>
              <a:t>17</a:t>
            </a:fld>
            <a:endParaRPr lang="en-US"/>
          </a:p>
        </p:txBody>
      </p:sp>
    </p:spTree>
    <p:extLst>
      <p:ext uri="{BB962C8B-B14F-4D97-AF65-F5344CB8AC3E}">
        <p14:creationId xmlns:p14="http://schemas.microsoft.com/office/powerpoint/2010/main" val="1249722948"/>
      </p:ext>
    </p:extLst>
  </p:cSld>
  <p:clrMapOvr>
    <a:masterClrMapping/>
  </p:clrMapOvr>
  <p:transition xmlns:p14="http://schemas.microsoft.com/office/powerpoint/2010/mai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A Final Recommendation (based on many years of rejected papers and proposals):</a:t>
            </a:r>
            <a:endParaRPr lang="en-US" sz="4000" dirty="0"/>
          </a:p>
        </p:txBody>
      </p:sp>
      <p:sp>
        <p:nvSpPr>
          <p:cNvPr id="3" name="Content Placeholder 2"/>
          <p:cNvSpPr>
            <a:spLocks noGrp="1"/>
          </p:cNvSpPr>
          <p:nvPr>
            <p:ph idx="1"/>
          </p:nvPr>
        </p:nvSpPr>
        <p:spPr/>
        <p:txBody>
          <a:bodyPr/>
          <a:lstStyle/>
          <a:p>
            <a:pPr marL="0" indent="0">
              <a:buNone/>
            </a:pPr>
            <a:r>
              <a:rPr lang="en-US" i="1" dirty="0" smtClean="0"/>
              <a:t>Persevere! In almost all cases you can find a place to publish your research, if not in the first journal you chose, then in an alternative one. There are fewer places to submit grant proposals, but the advice is the same—Persevere!  </a:t>
            </a:r>
            <a:endParaRPr lang="en-US" i="1" dirty="0"/>
          </a:p>
        </p:txBody>
      </p:sp>
      <p:sp>
        <p:nvSpPr>
          <p:cNvPr id="4" name="Slide Number Placeholder 3"/>
          <p:cNvSpPr>
            <a:spLocks noGrp="1"/>
          </p:cNvSpPr>
          <p:nvPr>
            <p:ph type="sldNum" sz="quarter" idx="12"/>
          </p:nvPr>
        </p:nvSpPr>
        <p:spPr/>
        <p:txBody>
          <a:bodyPr/>
          <a:lstStyle/>
          <a:p>
            <a:fld id="{5023F128-0796-4973-ACC4-AF2981191806}" type="slidenum">
              <a:rPr lang="en-US" smtClean="0"/>
              <a:pPr/>
              <a:t>18</a:t>
            </a:fld>
            <a:endParaRPr lang="en-US"/>
          </a:p>
        </p:txBody>
      </p:sp>
    </p:spTree>
    <p:extLst>
      <p:ext uri="{BB962C8B-B14F-4D97-AF65-F5344CB8AC3E}">
        <p14:creationId xmlns:p14="http://schemas.microsoft.com/office/powerpoint/2010/main" val="1606944926"/>
      </p:ext>
    </p:extLst>
  </p:cSld>
  <p:clrMapOvr>
    <a:masterClrMapping/>
  </p:clrMapOvr>
  <p:transition xmlns:p14="http://schemas.microsoft.com/office/powerpoint/2010/mai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eaLnBrk="1" hangingPunct="1"/>
            <a:fld id="{3D46F978-A8E8-4EB5-A2DE-59FEA1D24969}" type="slidenum">
              <a:rPr lang="en-US" sz="1400">
                <a:latin typeface="Arial" pitchFamily="34" charset="0"/>
              </a:rPr>
              <a:pPr eaLnBrk="1" hangingPunct="1"/>
              <a:t>2</a:t>
            </a:fld>
            <a:endParaRPr lang="en-US" sz="1400">
              <a:latin typeface="Arial" pitchFamily="34" charset="0"/>
            </a:endParaRPr>
          </a:p>
        </p:txBody>
      </p:sp>
      <p:sp>
        <p:nvSpPr>
          <p:cNvPr id="41986" name="Rectangle 2"/>
          <p:cNvSpPr>
            <a:spLocks noGrp="1" noChangeArrowheads="1"/>
          </p:cNvSpPr>
          <p:nvPr>
            <p:ph type="title"/>
          </p:nvPr>
        </p:nvSpPr>
        <p:spPr/>
        <p:txBody>
          <a:bodyPr/>
          <a:lstStyle/>
          <a:p>
            <a:pPr eaLnBrk="1" hangingPunct="1"/>
            <a:r>
              <a:rPr lang="en-CA" dirty="0" smtClean="0"/>
              <a:t>Before writing or proposing:</a:t>
            </a:r>
          </a:p>
        </p:txBody>
      </p:sp>
      <p:sp>
        <p:nvSpPr>
          <p:cNvPr id="41987" name="Rectangle 3"/>
          <p:cNvSpPr>
            <a:spLocks noGrp="1" noChangeArrowheads="1"/>
          </p:cNvSpPr>
          <p:nvPr>
            <p:ph type="body" idx="1"/>
          </p:nvPr>
        </p:nvSpPr>
        <p:spPr/>
        <p:txBody>
          <a:bodyPr/>
          <a:lstStyle/>
          <a:p>
            <a:pPr marL="0" indent="0" eaLnBrk="1" hangingPunct="1">
              <a:buNone/>
            </a:pPr>
            <a:endParaRPr lang="en-CA" dirty="0" smtClean="0"/>
          </a:p>
          <a:p>
            <a:pPr eaLnBrk="1" hangingPunct="1"/>
            <a:r>
              <a:rPr lang="en-CA" dirty="0" smtClean="0"/>
              <a:t>Who is the audience?</a:t>
            </a:r>
          </a:p>
          <a:p>
            <a:pPr eaLnBrk="1" hangingPunct="1"/>
            <a:r>
              <a:rPr lang="en-CA" dirty="0" smtClean="0"/>
              <a:t>Is the question important?</a:t>
            </a:r>
          </a:p>
          <a:p>
            <a:pPr eaLnBrk="1" hangingPunct="1"/>
            <a:r>
              <a:rPr lang="en-CA" dirty="0" smtClean="0"/>
              <a:t>Will new knowledge emerge?</a:t>
            </a:r>
          </a:p>
          <a:p>
            <a:pPr eaLnBrk="1" hangingPunct="1"/>
            <a:r>
              <a:rPr lang="en-CA" dirty="0" smtClean="0"/>
              <a:t>Can a “case” be made?</a:t>
            </a:r>
            <a:endParaRPr lang="en-CA" dirty="0"/>
          </a:p>
          <a:p>
            <a:pPr eaLnBrk="1" hangingPunct="1"/>
            <a:endParaRPr lang="en-CA" dirty="0" smtClean="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Number Placeholder 5"/>
          <p:cNvSpPr txBox="1">
            <a:spLocks noGrp="1"/>
          </p:cNvSpPr>
          <p:nvPr/>
        </p:nvSpPr>
        <p:spPr bwMode="auto">
          <a:xfrm>
            <a:off x="6781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lgn="r" eaLnBrk="1" hangingPunct="1"/>
            <a:fld id="{8109B339-587C-48F5-9620-7A16559A607A}" type="slidenum">
              <a:rPr lang="en-US" sz="1400">
                <a:latin typeface="Arial" pitchFamily="34" charset="0"/>
              </a:rPr>
              <a:pPr algn="r" eaLnBrk="1" hangingPunct="1"/>
              <a:t>3</a:t>
            </a:fld>
            <a:endParaRPr lang="en-US" sz="1400">
              <a:latin typeface="Arial" pitchFamily="34" charset="0"/>
            </a:endParaRPr>
          </a:p>
        </p:txBody>
      </p:sp>
      <p:sp>
        <p:nvSpPr>
          <p:cNvPr id="50178" name="Rectangle 2"/>
          <p:cNvSpPr>
            <a:spLocks noGrp="1" noChangeArrowheads="1"/>
          </p:cNvSpPr>
          <p:nvPr>
            <p:ph type="title" idx="4294967295"/>
          </p:nvPr>
        </p:nvSpPr>
        <p:spPr/>
        <p:txBody>
          <a:bodyPr/>
          <a:lstStyle/>
          <a:p>
            <a:pPr eaLnBrk="1" hangingPunct="1"/>
            <a:r>
              <a:rPr lang="en-US" sz="3200" dirty="0" smtClean="0"/>
              <a:t>Critical Components of a Manuscript</a:t>
            </a:r>
            <a:endParaRPr lang="en-US" dirty="0" smtClean="0"/>
          </a:p>
        </p:txBody>
      </p:sp>
      <p:sp>
        <p:nvSpPr>
          <p:cNvPr id="50179" name="Rectangle 3"/>
          <p:cNvSpPr>
            <a:spLocks noGrp="1" noChangeArrowheads="1"/>
          </p:cNvSpPr>
          <p:nvPr>
            <p:ph type="body" idx="4294967295"/>
          </p:nvPr>
        </p:nvSpPr>
        <p:spPr/>
        <p:txBody>
          <a:bodyPr/>
          <a:lstStyle/>
          <a:p>
            <a:pPr eaLnBrk="1" hangingPunct="1"/>
            <a:r>
              <a:rPr lang="en-US" dirty="0" smtClean="0"/>
              <a:t>Introduction — Problem Space</a:t>
            </a:r>
          </a:p>
          <a:p>
            <a:pPr eaLnBrk="1" hangingPunct="1"/>
            <a:r>
              <a:rPr lang="en-US" dirty="0" smtClean="0"/>
              <a:t>Literature Review —Theory &amp; Place</a:t>
            </a:r>
          </a:p>
          <a:p>
            <a:pPr eaLnBrk="1" hangingPunct="1"/>
            <a:r>
              <a:rPr lang="en-US" dirty="0" smtClean="0"/>
              <a:t>Design — Warrants &amp; Backing</a:t>
            </a:r>
          </a:p>
          <a:p>
            <a:pPr eaLnBrk="1" hangingPunct="1"/>
            <a:r>
              <a:rPr lang="en-CA" dirty="0" smtClean="0"/>
              <a:t>Results — Evidence from Data </a:t>
            </a:r>
          </a:p>
          <a:p>
            <a:pPr eaLnBrk="1" hangingPunct="1"/>
            <a:r>
              <a:rPr lang="en-CA" dirty="0" smtClean="0"/>
              <a:t>Discussion — Claims,  </a:t>
            </a:r>
            <a:r>
              <a:rPr lang="en-CA" dirty="0" smtClean="0"/>
              <a:t>Counterclaims &amp; 				Rebuttals</a:t>
            </a:r>
            <a:endParaRPr lang="en-US" dirty="0" smtClean="0"/>
          </a:p>
        </p:txBody>
      </p:sp>
      <p:sp>
        <p:nvSpPr>
          <p:cNvPr id="2" name="Slide Number Placeholder 1"/>
          <p:cNvSpPr>
            <a:spLocks noGrp="1"/>
          </p:cNvSpPr>
          <p:nvPr>
            <p:ph type="sldNum" sz="quarter" idx="12"/>
          </p:nvPr>
        </p:nvSpPr>
        <p:spPr/>
        <p:txBody>
          <a:bodyPr/>
          <a:lstStyle/>
          <a:p>
            <a:fld id="{D885A6B0-752C-4007-8B0B-7BB47291F395}" type="slidenum">
              <a:rPr lang="en-US" smtClean="0"/>
              <a:pPr/>
              <a:t>3</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4"/>
          <p:cNvSpPr>
            <a:spLocks noGrp="1" noChangeArrowheads="1"/>
          </p:cNvSpPr>
          <p:nvPr>
            <p:ph type="title"/>
          </p:nvPr>
        </p:nvSpPr>
        <p:spPr/>
        <p:txBody>
          <a:bodyPr/>
          <a:lstStyle/>
          <a:p>
            <a:r>
              <a:rPr lang="en-US" dirty="0" smtClean="0"/>
              <a:t>Title</a:t>
            </a:r>
          </a:p>
        </p:txBody>
      </p:sp>
      <p:sp>
        <p:nvSpPr>
          <p:cNvPr id="33795" name="Rectangle 5"/>
          <p:cNvSpPr>
            <a:spLocks noGrp="1" noChangeArrowheads="1"/>
          </p:cNvSpPr>
          <p:nvPr>
            <p:ph idx="1"/>
          </p:nvPr>
        </p:nvSpPr>
        <p:spPr/>
        <p:txBody>
          <a:bodyPr/>
          <a:lstStyle/>
          <a:p>
            <a:r>
              <a:rPr lang="en-US" dirty="0" smtClean="0"/>
              <a:t>Be concise but understandable</a:t>
            </a:r>
          </a:p>
          <a:p>
            <a:r>
              <a:rPr lang="en-US" dirty="0" smtClean="0"/>
              <a:t>Include as many key terms as possible</a:t>
            </a:r>
          </a:p>
          <a:p>
            <a:r>
              <a:rPr lang="en-US" dirty="0" smtClean="0"/>
              <a:t>Avoid acronyms and unknown terms</a:t>
            </a:r>
          </a:p>
        </p:txBody>
      </p:sp>
      <p:sp>
        <p:nvSpPr>
          <p:cNvPr id="4" name="Slide Number Placeholder 5"/>
          <p:cNvSpPr>
            <a:spLocks noGrp="1"/>
          </p:cNvSpPr>
          <p:nvPr>
            <p:ph type="sldNum" sz="quarter" idx="12"/>
          </p:nvPr>
        </p:nvSpPr>
        <p:spPr/>
        <p:txBody>
          <a:bodyPr/>
          <a:lstStyle/>
          <a:p>
            <a:fld id="{0E84D251-AAF8-4C70-8888-C6224AA5616E}" type="slidenum">
              <a:rPr lang="en-US" smtClean="0"/>
              <a:pPr/>
              <a:t>4</a:t>
            </a:fld>
            <a:endParaRPr lang="en-US" dirty="0"/>
          </a:p>
        </p:txBody>
      </p:sp>
    </p:spTree>
    <p:extLst>
      <p:ext uri="{BB962C8B-B14F-4D97-AF65-F5344CB8AC3E}">
        <p14:creationId xmlns:p14="http://schemas.microsoft.com/office/powerpoint/2010/main" val="128037181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4"/>
          <p:cNvSpPr>
            <a:spLocks noGrp="1" noChangeArrowheads="1"/>
          </p:cNvSpPr>
          <p:nvPr>
            <p:ph type="title"/>
          </p:nvPr>
        </p:nvSpPr>
        <p:spPr/>
        <p:txBody>
          <a:bodyPr/>
          <a:lstStyle/>
          <a:p>
            <a:r>
              <a:rPr lang="en-US" dirty="0" smtClean="0"/>
              <a:t>Abstract &amp; Keywords</a:t>
            </a:r>
          </a:p>
        </p:txBody>
      </p:sp>
      <p:sp>
        <p:nvSpPr>
          <p:cNvPr id="34819" name="Rectangle 5"/>
          <p:cNvSpPr>
            <a:spLocks noGrp="1" noChangeArrowheads="1"/>
          </p:cNvSpPr>
          <p:nvPr>
            <p:ph sz="half" idx="1"/>
          </p:nvPr>
        </p:nvSpPr>
        <p:spPr>
          <a:xfrm>
            <a:off x="555171" y="2017713"/>
            <a:ext cx="4027715" cy="4415744"/>
          </a:xfrm>
        </p:spPr>
        <p:txBody>
          <a:bodyPr/>
          <a:lstStyle/>
          <a:p>
            <a:pPr marL="0" indent="0">
              <a:buNone/>
            </a:pPr>
            <a:r>
              <a:rPr lang="en-CA" sz="2400" b="1" i="1" dirty="0" smtClean="0">
                <a:solidFill>
                  <a:srgbClr val="FF0000"/>
                </a:solidFill>
              </a:rPr>
              <a:t>Keywords</a:t>
            </a:r>
          </a:p>
          <a:p>
            <a:r>
              <a:rPr lang="en-CA" sz="2000" dirty="0" smtClean="0"/>
              <a:t>5 to 10 words or short phrases</a:t>
            </a:r>
          </a:p>
          <a:p>
            <a:r>
              <a:rPr lang="en-CA" sz="2000" dirty="0"/>
              <a:t>A</a:t>
            </a:r>
            <a:r>
              <a:rPr lang="en-CA" sz="2000" dirty="0" smtClean="0"/>
              <a:t>lphabetical order</a:t>
            </a:r>
          </a:p>
          <a:p>
            <a:pPr marL="0" indent="0">
              <a:buNone/>
            </a:pPr>
            <a:r>
              <a:rPr lang="en-US" sz="2400" b="1" i="1" dirty="0" smtClean="0">
                <a:solidFill>
                  <a:srgbClr val="FF0000"/>
                </a:solidFill>
              </a:rPr>
              <a:t>Abstract</a:t>
            </a:r>
          </a:p>
          <a:p>
            <a:r>
              <a:rPr lang="en-US" sz="2000" dirty="0" smtClean="0"/>
              <a:t>The last thing to write</a:t>
            </a:r>
          </a:p>
          <a:p>
            <a:r>
              <a:rPr lang="en-US" sz="2000" dirty="0" smtClean="0"/>
              <a:t>Interesting and readable</a:t>
            </a:r>
          </a:p>
          <a:p>
            <a:r>
              <a:rPr lang="en-US" sz="2000" dirty="0" smtClean="0"/>
              <a:t>Avoid references</a:t>
            </a:r>
          </a:p>
          <a:p>
            <a:r>
              <a:rPr lang="en-US" sz="2000" dirty="0" smtClean="0"/>
              <a:t>Concise (120–200 words)</a:t>
            </a:r>
          </a:p>
          <a:p>
            <a:r>
              <a:rPr lang="en-US" sz="2000" dirty="0" smtClean="0"/>
              <a:t>APA provides items that should be described in abstracts for 5 types of articles</a:t>
            </a:r>
          </a:p>
        </p:txBody>
      </p:sp>
      <p:sp>
        <p:nvSpPr>
          <p:cNvPr id="34820" name="Content Placeholder 4"/>
          <p:cNvSpPr>
            <a:spLocks noGrp="1"/>
          </p:cNvSpPr>
          <p:nvPr>
            <p:ph sz="half" idx="2"/>
          </p:nvPr>
        </p:nvSpPr>
        <p:spPr>
          <a:xfrm>
            <a:off x="4996542" y="2017713"/>
            <a:ext cx="3958545" cy="4114800"/>
          </a:xfrm>
        </p:spPr>
        <p:txBody>
          <a:bodyPr/>
          <a:lstStyle/>
          <a:p>
            <a:pPr marL="0" indent="0">
              <a:buNone/>
            </a:pPr>
            <a:r>
              <a:rPr lang="en-US" sz="2400" b="1" i="1" dirty="0" smtClean="0">
                <a:solidFill>
                  <a:srgbClr val="FF0000"/>
                </a:solidFill>
              </a:rPr>
              <a:t>Abstract </a:t>
            </a:r>
            <a:r>
              <a:rPr lang="en-US" sz="2000" dirty="0" smtClean="0">
                <a:solidFill>
                  <a:srgbClr val="FF0000"/>
                </a:solidFill>
              </a:rPr>
              <a:t>(cont.)</a:t>
            </a:r>
            <a:endParaRPr lang="en-US" sz="2400" b="1" i="1" dirty="0">
              <a:solidFill>
                <a:srgbClr val="FF0000"/>
              </a:solidFill>
            </a:endParaRPr>
          </a:p>
          <a:p>
            <a:r>
              <a:rPr lang="en-CA" sz="2200" dirty="0" smtClean="0"/>
              <a:t>Clear connections to:</a:t>
            </a:r>
          </a:p>
          <a:p>
            <a:pPr lvl="1"/>
            <a:r>
              <a:rPr lang="en-CA" sz="2000" dirty="0" smtClean="0"/>
              <a:t>Problem space</a:t>
            </a:r>
          </a:p>
          <a:p>
            <a:pPr lvl="1"/>
            <a:r>
              <a:rPr lang="en-CA" sz="2000" dirty="0" smtClean="0"/>
              <a:t>Research questions</a:t>
            </a:r>
          </a:p>
          <a:p>
            <a:pPr lvl="1"/>
            <a:r>
              <a:rPr lang="en-CA" sz="2000" dirty="0" smtClean="0"/>
              <a:t>Theoretical frameworks</a:t>
            </a:r>
          </a:p>
          <a:p>
            <a:pPr lvl="1"/>
            <a:r>
              <a:rPr lang="en-CA" sz="2000" dirty="0" smtClean="0"/>
              <a:t>Procedures</a:t>
            </a:r>
          </a:p>
          <a:p>
            <a:pPr lvl="1"/>
            <a:r>
              <a:rPr lang="en-CA" sz="2000" dirty="0" smtClean="0"/>
              <a:t>Results</a:t>
            </a:r>
          </a:p>
          <a:p>
            <a:pPr lvl="1"/>
            <a:r>
              <a:rPr lang="en-CA" sz="2000" dirty="0" smtClean="0"/>
              <a:t>Potential implications</a:t>
            </a:r>
            <a:endParaRPr lang="en-US" sz="2000" dirty="0" smtClean="0"/>
          </a:p>
          <a:p>
            <a:pPr lvl="1"/>
            <a:r>
              <a:rPr lang="en-CA" sz="2000" dirty="0" smtClean="0"/>
              <a:t>Title</a:t>
            </a:r>
          </a:p>
          <a:p>
            <a:endParaRPr lang="en-US" dirty="0" smtClean="0"/>
          </a:p>
          <a:p>
            <a:endParaRPr lang="en-US" dirty="0" smtClean="0"/>
          </a:p>
        </p:txBody>
      </p:sp>
      <p:sp>
        <p:nvSpPr>
          <p:cNvPr id="4" name="Slide Number Placeholder 5"/>
          <p:cNvSpPr>
            <a:spLocks noGrp="1"/>
          </p:cNvSpPr>
          <p:nvPr>
            <p:ph type="sldNum" sz="quarter" idx="12"/>
          </p:nvPr>
        </p:nvSpPr>
        <p:spPr/>
        <p:txBody>
          <a:bodyPr/>
          <a:lstStyle/>
          <a:p>
            <a:fld id="{29E443FE-4FF3-485F-BAC4-618E5670780D}" type="slidenum">
              <a:rPr lang="en-US" smtClean="0"/>
              <a:pPr/>
              <a:t>5</a:t>
            </a:fld>
            <a:endParaRPr lang="en-US" dirty="0"/>
          </a:p>
        </p:txBody>
      </p:sp>
    </p:spTree>
    <p:extLst>
      <p:ext uri="{BB962C8B-B14F-4D97-AF65-F5344CB8AC3E}">
        <p14:creationId xmlns:p14="http://schemas.microsoft.com/office/powerpoint/2010/main" val="129630354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eaLnBrk="1" hangingPunct="1"/>
            <a:fld id="{DFC7CA8A-D02D-4EAD-88AC-5FDABC72271F}" type="slidenum">
              <a:rPr lang="en-US" sz="1400">
                <a:latin typeface="Arial" pitchFamily="34" charset="0"/>
              </a:rPr>
              <a:pPr eaLnBrk="1" hangingPunct="1"/>
              <a:t>6</a:t>
            </a:fld>
            <a:endParaRPr lang="en-US" sz="1400">
              <a:latin typeface="Arial" pitchFamily="34" charset="0"/>
            </a:endParaRPr>
          </a:p>
        </p:txBody>
      </p:sp>
      <p:sp>
        <p:nvSpPr>
          <p:cNvPr id="58370" name="Rectangle 4"/>
          <p:cNvSpPr>
            <a:spLocks noGrp="1" noChangeArrowheads="1"/>
          </p:cNvSpPr>
          <p:nvPr>
            <p:ph type="title"/>
          </p:nvPr>
        </p:nvSpPr>
        <p:spPr/>
        <p:txBody>
          <a:bodyPr/>
          <a:lstStyle/>
          <a:p>
            <a:pPr eaLnBrk="1" hangingPunct="1"/>
            <a:r>
              <a:rPr lang="en-US" dirty="0" smtClean="0"/>
              <a:t>Introduction</a:t>
            </a:r>
          </a:p>
        </p:txBody>
      </p:sp>
      <p:sp>
        <p:nvSpPr>
          <p:cNvPr id="58371" name="Rectangle 5"/>
          <p:cNvSpPr>
            <a:spLocks noGrp="1" noChangeArrowheads="1"/>
          </p:cNvSpPr>
          <p:nvPr>
            <p:ph type="body" idx="1"/>
          </p:nvPr>
        </p:nvSpPr>
        <p:spPr>
          <a:xfrm>
            <a:off x="1191306" y="1672999"/>
            <a:ext cx="7772400" cy="4114800"/>
          </a:xfrm>
        </p:spPr>
        <p:txBody>
          <a:bodyPr/>
          <a:lstStyle/>
          <a:p>
            <a:pPr marL="0" indent="0" eaLnBrk="1" hangingPunct="1">
              <a:buNone/>
            </a:pPr>
            <a:endParaRPr lang="en-US" dirty="0" smtClean="0"/>
          </a:p>
          <a:p>
            <a:pPr eaLnBrk="1" hangingPunct="1"/>
            <a:r>
              <a:rPr lang="en-US" dirty="0" smtClean="0"/>
              <a:t>Be </a:t>
            </a:r>
            <a:r>
              <a:rPr lang="en-US" dirty="0" smtClean="0"/>
              <a:t>brief and be interesting </a:t>
            </a:r>
            <a:r>
              <a:rPr lang="en-US" dirty="0" smtClean="0">
                <a:cs typeface="Arial" pitchFamily="34" charset="0"/>
              </a:rPr>
              <a:t>— </a:t>
            </a:r>
            <a:r>
              <a:rPr lang="en-US" dirty="0" smtClean="0"/>
              <a:t>1 or 2 paragraphs, not more than 1 page</a:t>
            </a:r>
          </a:p>
          <a:p>
            <a:pPr eaLnBrk="1" hangingPunct="1"/>
            <a:r>
              <a:rPr lang="en-US" dirty="0" smtClean="0"/>
              <a:t>Set the </a:t>
            </a:r>
            <a:r>
              <a:rPr lang="en-US" dirty="0" smtClean="0"/>
              <a:t>context, problem space and need for the study (rationale)</a:t>
            </a:r>
            <a:endParaRPr lang="en-US" dirty="0" smtClean="0"/>
          </a:p>
          <a:p>
            <a:pPr eaLnBrk="1" hangingPunct="1"/>
            <a:r>
              <a:rPr lang="en-US" dirty="0" smtClean="0"/>
              <a:t>Clearly state</a:t>
            </a:r>
            <a:r>
              <a:rPr lang="en-US" dirty="0" smtClean="0"/>
              <a:t> </a:t>
            </a:r>
            <a:r>
              <a:rPr lang="en-US" dirty="0" smtClean="0"/>
              <a:t>the research </a:t>
            </a:r>
            <a:r>
              <a:rPr lang="en-US" dirty="0" smtClean="0"/>
              <a:t>questions, focus</a:t>
            </a:r>
            <a:r>
              <a:rPr lang="en-US" dirty="0" smtClean="0"/>
              <a:t>, purpose, or goal</a:t>
            </a:r>
          </a:p>
          <a:p>
            <a:pPr eaLnBrk="1" hangingPunct="1"/>
            <a:r>
              <a:rPr lang="en-US" dirty="0" smtClean="0"/>
              <a:t>Provide brief notes on research methods that will be </a:t>
            </a:r>
            <a:r>
              <a:rPr lang="en-US" dirty="0" smtClean="0"/>
              <a:t>used</a:t>
            </a:r>
            <a:endParaRPr lang="en-US" dirty="0" smtClean="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eaLnBrk="1" hangingPunct="1"/>
            <a:fld id="{9223D3FF-15FA-4A26-B4AA-9032EA652C1B}" type="slidenum">
              <a:rPr lang="en-US" sz="1400">
                <a:latin typeface="Arial" pitchFamily="34" charset="0"/>
              </a:rPr>
              <a:pPr eaLnBrk="1" hangingPunct="1"/>
              <a:t>7</a:t>
            </a:fld>
            <a:endParaRPr lang="en-US" sz="1400">
              <a:latin typeface="Arial" pitchFamily="34" charset="0"/>
            </a:endParaRPr>
          </a:p>
        </p:txBody>
      </p:sp>
      <p:sp>
        <p:nvSpPr>
          <p:cNvPr id="60418" name="Rectangle 4"/>
          <p:cNvSpPr>
            <a:spLocks noGrp="1" noChangeArrowheads="1"/>
          </p:cNvSpPr>
          <p:nvPr>
            <p:ph type="title"/>
          </p:nvPr>
        </p:nvSpPr>
        <p:spPr/>
        <p:txBody>
          <a:bodyPr/>
          <a:lstStyle/>
          <a:p>
            <a:pPr eaLnBrk="1" hangingPunct="1"/>
            <a:r>
              <a:rPr lang="en-US" dirty="0" smtClean="0"/>
              <a:t>Background</a:t>
            </a:r>
          </a:p>
        </p:txBody>
      </p:sp>
      <p:sp>
        <p:nvSpPr>
          <p:cNvPr id="60419" name="Rectangle 5"/>
          <p:cNvSpPr>
            <a:spLocks noGrp="1" noChangeArrowheads="1"/>
          </p:cNvSpPr>
          <p:nvPr>
            <p:ph type="body" idx="1"/>
          </p:nvPr>
        </p:nvSpPr>
        <p:spPr/>
        <p:txBody>
          <a:bodyPr/>
          <a:lstStyle/>
          <a:p>
            <a:pPr eaLnBrk="1" hangingPunct="1">
              <a:lnSpc>
                <a:spcPct val="90000"/>
              </a:lnSpc>
            </a:pPr>
            <a:endParaRPr lang="en-US" dirty="0" smtClean="0"/>
          </a:p>
          <a:p>
            <a:pPr eaLnBrk="1" hangingPunct="1">
              <a:lnSpc>
                <a:spcPct val="90000"/>
              </a:lnSpc>
            </a:pPr>
            <a:r>
              <a:rPr lang="en-US" dirty="0" smtClean="0"/>
              <a:t>Explain study’s place or fit</a:t>
            </a:r>
            <a:endParaRPr lang="en-US" dirty="0" smtClean="0"/>
          </a:p>
          <a:p>
            <a:pPr eaLnBrk="1" hangingPunct="1">
              <a:lnSpc>
                <a:spcPct val="90000"/>
              </a:lnSpc>
            </a:pPr>
            <a:r>
              <a:rPr lang="en-US" dirty="0" smtClean="0"/>
              <a:t>Provide theoretical </a:t>
            </a:r>
            <a:r>
              <a:rPr lang="en-US" dirty="0" smtClean="0"/>
              <a:t>framework</a:t>
            </a:r>
            <a:endParaRPr lang="en-US" dirty="0" smtClean="0"/>
          </a:p>
          <a:p>
            <a:pPr eaLnBrk="1" hangingPunct="1">
              <a:lnSpc>
                <a:spcPct val="90000"/>
              </a:lnSpc>
            </a:pPr>
            <a:r>
              <a:rPr lang="en-US" dirty="0" smtClean="0"/>
              <a:t>Cite only </a:t>
            </a:r>
            <a:r>
              <a:rPr lang="en-US" i="1" dirty="0" smtClean="0"/>
              <a:t>recent, relevant</a:t>
            </a:r>
            <a:r>
              <a:rPr lang="en-US" dirty="0" smtClean="0"/>
              <a:t> literature</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eaLnBrk="1" hangingPunct="1"/>
            <a:fld id="{62113C76-20D9-41E6-99D1-52A80D69FE9D}" type="slidenum">
              <a:rPr lang="en-US" sz="1400">
                <a:latin typeface="Arial" pitchFamily="34" charset="0"/>
              </a:rPr>
              <a:pPr eaLnBrk="1" hangingPunct="1"/>
              <a:t>8</a:t>
            </a:fld>
            <a:endParaRPr lang="en-US" sz="1400">
              <a:latin typeface="Arial" pitchFamily="34" charset="0"/>
            </a:endParaRPr>
          </a:p>
        </p:txBody>
      </p:sp>
      <p:sp>
        <p:nvSpPr>
          <p:cNvPr id="62466" name="Rectangle 2"/>
          <p:cNvSpPr>
            <a:spLocks noGrp="1" noChangeArrowheads="1"/>
          </p:cNvSpPr>
          <p:nvPr>
            <p:ph type="title"/>
          </p:nvPr>
        </p:nvSpPr>
        <p:spPr/>
        <p:txBody>
          <a:bodyPr/>
          <a:lstStyle/>
          <a:p>
            <a:pPr eaLnBrk="1" hangingPunct="1"/>
            <a:r>
              <a:rPr lang="en-US" dirty="0" smtClean="0"/>
              <a:t>Research d</a:t>
            </a:r>
            <a:r>
              <a:rPr lang="en-US" dirty="0"/>
              <a:t>esign </a:t>
            </a:r>
            <a:endParaRPr lang="en-US" dirty="0" smtClean="0"/>
          </a:p>
        </p:txBody>
      </p:sp>
      <p:sp>
        <p:nvSpPr>
          <p:cNvPr id="62467" name="Rectangle 3"/>
          <p:cNvSpPr>
            <a:spLocks noGrp="1" noChangeArrowheads="1"/>
          </p:cNvSpPr>
          <p:nvPr>
            <p:ph type="body" idx="1"/>
          </p:nvPr>
        </p:nvSpPr>
        <p:spPr/>
        <p:txBody>
          <a:bodyPr/>
          <a:lstStyle/>
          <a:p>
            <a:pPr eaLnBrk="1" hangingPunct="1"/>
            <a:r>
              <a:rPr lang="en-US" dirty="0" smtClean="0"/>
              <a:t>Provide overview of research approach</a:t>
            </a:r>
          </a:p>
          <a:p>
            <a:pPr eaLnBrk="1" hangingPunct="1"/>
            <a:r>
              <a:rPr lang="en-US" dirty="0" smtClean="0"/>
              <a:t>Describe the treatments</a:t>
            </a:r>
          </a:p>
          <a:p>
            <a:pPr lvl="1" eaLnBrk="1" hangingPunct="1"/>
            <a:r>
              <a:rPr lang="en-US" dirty="0" smtClean="0"/>
              <a:t>What were the participants to do?</a:t>
            </a:r>
          </a:p>
          <a:p>
            <a:pPr lvl="1" eaLnBrk="1" hangingPunct="1"/>
            <a:r>
              <a:rPr lang="en-US" dirty="0" smtClean="0"/>
              <a:t>What was done to the participants?</a:t>
            </a:r>
          </a:p>
          <a:p>
            <a:pPr eaLnBrk="1" hangingPunct="1"/>
            <a:r>
              <a:rPr lang="en-US" dirty="0" smtClean="0"/>
              <a:t>Describe the subjects or informants</a:t>
            </a:r>
          </a:p>
          <a:p>
            <a:pPr lvl="1" eaLnBrk="1" hangingPunct="1"/>
            <a:r>
              <a:rPr lang="en-US" dirty="0" smtClean="0"/>
              <a:t>This description may serve as basis for readers</a:t>
            </a:r>
            <a:r>
              <a:rPr lang="ja-JP" altLang="en-US" dirty="0" smtClean="0"/>
              <a:t>’</a:t>
            </a:r>
            <a:r>
              <a:rPr lang="en-US" altLang="ja-JP" dirty="0" smtClean="0"/>
              <a:t> generalizations.</a:t>
            </a:r>
            <a:endParaRPr lang="en-US" dirty="0" smtClean="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eaLnBrk="1" hangingPunct="1"/>
            <a:fld id="{887E294F-AB7E-4F3D-A14E-1A9B152A1566}" type="slidenum">
              <a:rPr lang="en-US" sz="1400">
                <a:latin typeface="Arial" pitchFamily="34" charset="0"/>
              </a:rPr>
              <a:pPr eaLnBrk="1" hangingPunct="1"/>
              <a:t>9</a:t>
            </a:fld>
            <a:endParaRPr lang="en-US" sz="1400">
              <a:latin typeface="Arial" pitchFamily="34" charset="0"/>
            </a:endParaRPr>
          </a:p>
        </p:txBody>
      </p:sp>
      <p:sp>
        <p:nvSpPr>
          <p:cNvPr id="64514" name="Rectangle 2"/>
          <p:cNvSpPr>
            <a:spLocks noGrp="1" noChangeArrowheads="1"/>
          </p:cNvSpPr>
          <p:nvPr>
            <p:ph type="title"/>
          </p:nvPr>
        </p:nvSpPr>
        <p:spPr/>
        <p:txBody>
          <a:bodyPr/>
          <a:lstStyle/>
          <a:p>
            <a:pPr eaLnBrk="1" hangingPunct="1"/>
            <a:r>
              <a:rPr lang="en-US" dirty="0" smtClean="0"/>
              <a:t>Research design </a:t>
            </a:r>
            <a:r>
              <a:rPr lang="en-US" sz="2000" dirty="0" smtClean="0"/>
              <a:t>(continued)</a:t>
            </a:r>
            <a:endParaRPr lang="en-US" dirty="0" smtClean="0"/>
          </a:p>
        </p:txBody>
      </p:sp>
      <p:sp>
        <p:nvSpPr>
          <p:cNvPr id="64515" name="Rectangle 3"/>
          <p:cNvSpPr>
            <a:spLocks noGrp="1" noChangeArrowheads="1"/>
          </p:cNvSpPr>
          <p:nvPr>
            <p:ph type="body" idx="1"/>
          </p:nvPr>
        </p:nvSpPr>
        <p:spPr/>
        <p:txBody>
          <a:bodyPr/>
          <a:lstStyle/>
          <a:p>
            <a:pPr eaLnBrk="1" hangingPunct="1"/>
            <a:r>
              <a:rPr lang="en-US" dirty="0" smtClean="0"/>
              <a:t>Describe data sources and collection techniques</a:t>
            </a:r>
          </a:p>
          <a:p>
            <a:pPr lvl="1" eaLnBrk="1" hangingPunct="1"/>
            <a:r>
              <a:rPr lang="en-US" dirty="0" smtClean="0"/>
              <a:t>Reliability and validity</a:t>
            </a:r>
          </a:p>
          <a:p>
            <a:pPr lvl="1" eaLnBrk="1" hangingPunct="1"/>
            <a:r>
              <a:rPr lang="en-US" dirty="0" smtClean="0"/>
              <a:t>Equipment demands</a:t>
            </a:r>
          </a:p>
          <a:p>
            <a:pPr eaLnBrk="1" hangingPunct="1"/>
            <a:r>
              <a:rPr lang="en-US" dirty="0" smtClean="0"/>
              <a:t>Provide interpretive frameworks or data analysis procedures</a:t>
            </a:r>
          </a:p>
          <a:p>
            <a:pPr lvl="1" eaLnBrk="1" hangingPunct="1"/>
            <a:r>
              <a:rPr lang="en-US" dirty="0" smtClean="0"/>
              <a:t>Scoring rubrics</a:t>
            </a:r>
          </a:p>
          <a:p>
            <a:pPr lvl="1" eaLnBrk="1" hangingPunct="1"/>
            <a:r>
              <a:rPr lang="en-US" dirty="0" smtClean="0"/>
              <a:t>Choice of statistical analyses</a:t>
            </a:r>
          </a:p>
          <a:p>
            <a:pPr lvl="1" eaLnBrk="1" hangingPunct="1"/>
            <a:r>
              <a:rPr lang="en-US" dirty="0" smtClean="0"/>
              <a:t>Coding procedures and verification</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6"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6"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HD:Applications (Mac OS 9):Microsoft Office 2001:Templates:Presentations:Designs:Blends</Template>
  <TotalTime>5192</TotalTime>
  <Words>829</Words>
  <Application>Microsoft Macintosh PowerPoint</Application>
  <PresentationFormat>Letter Paper (8.5x11 in)</PresentationFormat>
  <Paragraphs>149</Paragraphs>
  <Slides>18</Slides>
  <Notes>14</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Blends</vt:lpstr>
      <vt:lpstr>Publishing Reports of STEM Research—Plus Some Tips on Writing Grant Proposals!</vt:lpstr>
      <vt:lpstr>Before writing or proposing:</vt:lpstr>
      <vt:lpstr>Critical Components of a Manuscript</vt:lpstr>
      <vt:lpstr>Title</vt:lpstr>
      <vt:lpstr>Abstract &amp; Keywords</vt:lpstr>
      <vt:lpstr>Introduction</vt:lpstr>
      <vt:lpstr>Background</vt:lpstr>
      <vt:lpstr>Research design </vt:lpstr>
      <vt:lpstr>Research design (continued)</vt:lpstr>
      <vt:lpstr>(Quantitative) Results</vt:lpstr>
      <vt:lpstr>(Qualitative) Results</vt:lpstr>
      <vt:lpstr>Discussion and Implications</vt:lpstr>
      <vt:lpstr>Appendices, Notes, and Acknowledgements</vt:lpstr>
      <vt:lpstr>Manuscript rejected??</vt:lpstr>
      <vt:lpstr>Post-script: Writing a grant, not a paper</vt:lpstr>
      <vt:lpstr>The proposal argument**</vt:lpstr>
      <vt:lpstr>Proposal not funded: To revise and resubmit or not?</vt:lpstr>
      <vt:lpstr>A Final Recommendation (based on many years of rejected papers and proposals):</vt:lpstr>
    </vt:vector>
  </TitlesOfParts>
  <Company>University of Victoria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Effective Reporting of Research: Bridging the Gap between Authors and Readers</dc:title>
  <dc:creator>Larry &amp; Shari Yore</dc:creator>
  <cp:lastModifiedBy>Jim Shymansky</cp:lastModifiedBy>
  <cp:revision>237</cp:revision>
  <cp:lastPrinted>2012-08-24T19:32:59Z</cp:lastPrinted>
  <dcterms:created xsi:type="dcterms:W3CDTF">2011-11-18T18:47:49Z</dcterms:created>
  <dcterms:modified xsi:type="dcterms:W3CDTF">2012-09-21T09:52:39Z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
    <vt:i4>1203214406</vt:i4>
  </property>
</Properties>
</file>