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3" r:id="rId1"/>
  </p:sldMasterIdLst>
  <p:notesMasterIdLst>
    <p:notesMasterId r:id="rId15"/>
  </p:notesMasterIdLst>
  <p:sldIdLst>
    <p:sldId id="257" r:id="rId2"/>
    <p:sldId id="258" r:id="rId3"/>
    <p:sldId id="261" r:id="rId4"/>
    <p:sldId id="270" r:id="rId5"/>
    <p:sldId id="262" r:id="rId6"/>
    <p:sldId id="271" r:id="rId7"/>
    <p:sldId id="266" r:id="rId8"/>
    <p:sldId id="267" r:id="rId9"/>
    <p:sldId id="268" r:id="rId10"/>
    <p:sldId id="269" r:id="rId11"/>
    <p:sldId id="263" r:id="rId12"/>
    <p:sldId id="264" r:id="rId13"/>
    <p:sldId id="265" r:id="rId14"/>
  </p:sldIdLst>
  <p:sldSz cx="9144000" cy="6858000" type="screen4x3"/>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232"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1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6EAB5846-9262-0241-AF9B-6DF0880BC645}" type="datetimeFigureOut">
              <a:rPr lang="en-US" smtClean="0"/>
              <a:pPr/>
              <a:t>9/21/12</a:t>
            </a:fld>
            <a:endParaRPr lang="en-US"/>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DB36142A-C7E1-FB4A-AD92-8C92F29AFAA2}" type="slidenum">
              <a:rPr lang="en-US" smtClean="0"/>
              <a:pPr/>
              <a:t>‹#›</a:t>
            </a:fld>
            <a:endParaRPr lang="en-US"/>
          </a:p>
        </p:txBody>
      </p:sp>
    </p:spTree>
    <p:extLst>
      <p:ext uri="{BB962C8B-B14F-4D97-AF65-F5344CB8AC3E}">
        <p14:creationId xmlns:p14="http://schemas.microsoft.com/office/powerpoint/2010/main" val="26702817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ltLang="zh-TW" sz="1800" b="1" smtClean="0"/>
              <a:t>Part III: An in-depth look at one NGSS learning progression—Structure of Matter</a:t>
            </a:r>
          </a:p>
          <a:p>
            <a:pPr>
              <a:spcBef>
                <a:spcPct val="0"/>
              </a:spcBef>
            </a:pPr>
            <a:r>
              <a:rPr lang="en-US" altLang="zh-TW" smtClean="0"/>
              <a:t>  </a:t>
            </a:r>
          </a:p>
          <a:p>
            <a:pPr>
              <a:spcBef>
                <a:spcPct val="0"/>
              </a:spcBef>
            </a:pPr>
            <a:r>
              <a:rPr lang="en-US" altLang="zh-TW" b="1" smtClean="0"/>
              <a:t>K-</a:t>
            </a:r>
            <a:r>
              <a:rPr lang="en-US" altLang="zh-TW" b="1" i="1" smtClean="0"/>
              <a:t>Structure and properties of matter.</a:t>
            </a:r>
            <a:endParaRPr lang="en-US" altLang="zh-TW" b="1" smtClean="0"/>
          </a:p>
          <a:p>
            <a:pPr>
              <a:spcBef>
                <a:spcPct val="0"/>
              </a:spcBef>
            </a:pPr>
            <a:r>
              <a:rPr lang="en-US" altLang="zh-TW" smtClean="0"/>
              <a:t> </a:t>
            </a:r>
          </a:p>
          <a:p>
            <a:pPr>
              <a:spcBef>
                <a:spcPct val="0"/>
              </a:spcBef>
            </a:pPr>
            <a:r>
              <a:rPr lang="en-US" altLang="zh-TW" smtClean="0"/>
              <a:t>*The K standard focuses on observable properties of objects that can be used to compare and classify materials and simple tests to see how those properties can be changed </a:t>
            </a:r>
            <a:r>
              <a:rPr lang="en-US" altLang="zh-TW" b="1" smtClean="0"/>
              <a:t>Same</a:t>
            </a:r>
            <a:endParaRPr lang="en-US" altLang="zh-TW" smtClean="0"/>
          </a:p>
          <a:p>
            <a:pPr>
              <a:spcBef>
                <a:spcPct val="0"/>
              </a:spcBef>
            </a:pPr>
            <a:r>
              <a:rPr lang="en-US" altLang="zh-TW" smtClean="0"/>
              <a:t>*Practices (e.g., asking questions, planning investigations, ..) and cross-cutting concepts (patterns, cause-effect, energy and matter) appear to  be  implicit in activities and the discourse. </a:t>
            </a:r>
            <a:r>
              <a:rPr lang="en-US" altLang="zh-TW" b="1" smtClean="0"/>
              <a:t>More</a:t>
            </a:r>
            <a:endParaRPr lang="en-US" altLang="zh-TW" smtClean="0"/>
          </a:p>
          <a:p>
            <a:pPr>
              <a:spcBef>
                <a:spcPct val="0"/>
              </a:spcBef>
            </a:pPr>
            <a:r>
              <a:rPr lang="en-US" altLang="zh-TW" smtClean="0"/>
              <a:t>*Engineering idea is introduced by distinguishing between natural and manufactured (e.g., dowel and tree limb, spoon and metal) </a:t>
            </a:r>
            <a:r>
              <a:rPr lang="en-US" altLang="zh-TW" b="1" smtClean="0"/>
              <a:t>New</a:t>
            </a:r>
            <a:endParaRPr lang="en-US" altLang="zh-TW" smtClean="0"/>
          </a:p>
          <a:p>
            <a:pPr>
              <a:spcBef>
                <a:spcPct val="0"/>
              </a:spcBef>
            </a:pPr>
            <a:r>
              <a:rPr lang="en-US" altLang="zh-TW" smtClean="0"/>
              <a:t>*Explicit connection to impact of science and engineering on the environment. </a:t>
            </a:r>
            <a:r>
              <a:rPr lang="en-US" altLang="zh-TW" b="1" smtClean="0"/>
              <a:t>New</a:t>
            </a:r>
          </a:p>
          <a:p>
            <a:pPr>
              <a:spcBef>
                <a:spcPct val="0"/>
              </a:spcBef>
            </a:pPr>
            <a:endParaRPr lang="en-US" altLang="zh-TW" b="1" smtClean="0"/>
          </a:p>
          <a:p>
            <a:pPr>
              <a:spcBef>
                <a:spcPct val="0"/>
              </a:spcBef>
            </a:pPr>
            <a:r>
              <a:rPr lang="en-US" altLang="zh-TW" b="1" smtClean="0"/>
              <a:t>Grade 2—</a:t>
            </a:r>
            <a:r>
              <a:rPr lang="en-US" altLang="zh-TW" b="1" i="1" smtClean="0"/>
              <a:t>Structure, properties and interactions of matter</a:t>
            </a:r>
            <a:endParaRPr lang="en-US" altLang="zh-TW" b="1" smtClean="0"/>
          </a:p>
          <a:p>
            <a:pPr>
              <a:spcBef>
                <a:spcPct val="0"/>
              </a:spcBef>
            </a:pPr>
            <a:r>
              <a:rPr lang="en-US" altLang="zh-TW" smtClean="0"/>
              <a:t> </a:t>
            </a:r>
          </a:p>
          <a:p>
            <a:pPr>
              <a:spcBef>
                <a:spcPct val="0"/>
              </a:spcBef>
            </a:pPr>
            <a:r>
              <a:rPr lang="en-US" altLang="zh-TW" smtClean="0"/>
              <a:t>*The shared emphasis on engineering and science objectives continues.</a:t>
            </a:r>
          </a:p>
          <a:p>
            <a:pPr>
              <a:spcBef>
                <a:spcPct val="0"/>
              </a:spcBef>
            </a:pPr>
            <a:r>
              <a:rPr lang="en-US" altLang="zh-TW" smtClean="0"/>
              <a:t>*The practices, core ideas and cross-cutting concepts “progress.” </a:t>
            </a:r>
          </a:p>
          <a:p>
            <a:pPr>
              <a:spcBef>
                <a:spcPct val="0"/>
              </a:spcBef>
            </a:pPr>
            <a:r>
              <a:rPr lang="en-US" altLang="zh-TW" smtClean="0"/>
              <a:t> </a:t>
            </a:r>
          </a:p>
          <a:p>
            <a:pPr>
              <a:spcBef>
                <a:spcPct val="0"/>
              </a:spcBef>
            </a:pPr>
            <a:r>
              <a:rPr lang="en-US" altLang="zh-TW" b="1" smtClean="0"/>
              <a:t>Grade 5—</a:t>
            </a:r>
            <a:r>
              <a:rPr lang="en-US" altLang="zh-TW" b="1" i="1" smtClean="0"/>
              <a:t>Structure, Properties, and Interactions of Matter</a:t>
            </a:r>
            <a:endParaRPr lang="en-US" altLang="zh-TW" b="1" smtClean="0"/>
          </a:p>
          <a:p>
            <a:pPr>
              <a:spcBef>
                <a:spcPct val="0"/>
              </a:spcBef>
            </a:pPr>
            <a:r>
              <a:rPr lang="en-US" altLang="zh-TW" b="1" smtClean="0"/>
              <a:t> </a:t>
            </a:r>
          </a:p>
          <a:p>
            <a:pPr>
              <a:spcBef>
                <a:spcPct val="0"/>
              </a:spcBef>
            </a:pPr>
            <a:r>
              <a:rPr lang="en-US" altLang="zh-TW" smtClean="0"/>
              <a:t>*The emphasis shifts to a more traditional science focus.</a:t>
            </a:r>
          </a:p>
          <a:p>
            <a:pPr>
              <a:spcBef>
                <a:spcPct val="0"/>
              </a:spcBef>
            </a:pPr>
            <a:r>
              <a:rPr lang="en-US" altLang="zh-TW" smtClean="0"/>
              <a:t>*No explicit effort to stress engineering ideas.</a:t>
            </a:r>
          </a:p>
          <a:p>
            <a:pPr>
              <a:spcBef>
                <a:spcPct val="0"/>
              </a:spcBef>
            </a:pPr>
            <a:r>
              <a:rPr lang="en-US" altLang="zh-TW" smtClean="0"/>
              <a:t> </a:t>
            </a:r>
          </a:p>
          <a:p>
            <a:pPr>
              <a:spcBef>
                <a:spcPct val="0"/>
              </a:spcBef>
            </a:pPr>
            <a:r>
              <a:rPr lang="en-US" altLang="zh-TW" b="1" smtClean="0"/>
              <a:t>Grade 7-8-9—</a:t>
            </a:r>
            <a:r>
              <a:rPr lang="en-US" altLang="zh-TW" b="1" i="1" smtClean="0"/>
              <a:t>Structure and properties of matter</a:t>
            </a:r>
            <a:endParaRPr lang="en-US" altLang="zh-TW" b="1" smtClean="0"/>
          </a:p>
          <a:p>
            <a:pPr>
              <a:spcBef>
                <a:spcPct val="0"/>
              </a:spcBef>
            </a:pPr>
            <a:r>
              <a:rPr lang="en-US" altLang="zh-TW" smtClean="0"/>
              <a:t> </a:t>
            </a:r>
          </a:p>
          <a:p>
            <a:pPr>
              <a:spcBef>
                <a:spcPct val="0"/>
              </a:spcBef>
            </a:pPr>
            <a:r>
              <a:rPr lang="en-US" altLang="zh-TW" smtClean="0"/>
              <a:t>*Emphasis is on understanding kinetic-molecular model of matter.</a:t>
            </a:r>
          </a:p>
          <a:p>
            <a:pPr>
              <a:spcBef>
                <a:spcPct val="0"/>
              </a:spcBef>
            </a:pPr>
            <a:r>
              <a:rPr lang="en-US" altLang="zh-TW" smtClean="0"/>
              <a:t>*Again, no explicit engineering objectives.</a:t>
            </a:r>
          </a:p>
          <a:p>
            <a:pPr>
              <a:spcBef>
                <a:spcPct val="0"/>
              </a:spcBef>
            </a:pPr>
            <a:endParaRPr lang="en-US" altLang="zh-TW" smtClean="0"/>
          </a:p>
          <a:p>
            <a:pPr>
              <a:spcBef>
                <a:spcPct val="0"/>
              </a:spcBef>
            </a:pPr>
            <a:endParaRPr lang="en-US" altLang="zh-TW" smtClean="0"/>
          </a:p>
          <a:p>
            <a:pPr>
              <a:spcBef>
                <a:spcPct val="0"/>
              </a:spcBef>
            </a:pPr>
            <a:endParaRPr lang="en-US" altLang="zh-TW"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86E88C-299A-4178-825E-29FCF8D0A56A}" type="slidenum">
              <a:rPr lang="en-US" altLang="zh-TW"/>
              <a:pPr fontAlgn="base">
                <a:spcBef>
                  <a:spcPct val="0"/>
                </a:spcBef>
                <a:spcAft>
                  <a:spcPct val="0"/>
                </a:spcAft>
              </a:pPr>
              <a:t>3</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ltLang="zh-TW" b="1" smtClean="0"/>
              <a:t>Part IV: Final Comments on NGSS</a:t>
            </a:r>
          </a:p>
          <a:p>
            <a:pPr>
              <a:spcBef>
                <a:spcPct val="0"/>
              </a:spcBef>
            </a:pPr>
            <a:r>
              <a:rPr lang="en-US" altLang="zh-TW" smtClean="0"/>
              <a:t> </a:t>
            </a:r>
          </a:p>
          <a:p>
            <a:pPr>
              <a:spcBef>
                <a:spcPct val="0"/>
              </a:spcBef>
            </a:pPr>
            <a:r>
              <a:rPr lang="en-US" altLang="zh-TW" smtClean="0"/>
              <a:t>*Explicitly focuses on engineering and integration of STE ideas and activities., but are teachers prepared to deal with the engineering focus? (convincing teachers about inquiry science took decades, ideas about STS never caught on, high stakes tests still test straight content knowledge,..   </a:t>
            </a:r>
          </a:p>
          <a:p>
            <a:pPr>
              <a:spcBef>
                <a:spcPct val="0"/>
              </a:spcBef>
            </a:pPr>
            <a:endParaRPr lang="en-US" altLang="zh-TW" smtClean="0"/>
          </a:p>
          <a:p>
            <a:pPr>
              <a:spcBef>
                <a:spcPct val="0"/>
              </a:spcBef>
            </a:pPr>
            <a:r>
              <a:rPr lang="en-US" altLang="zh-TW" smtClean="0"/>
              <a:t>*How will we update current teachers? How will we prepare new teachers? What changes will be required of university science courses? How will we assess in the classroom and in high stakes? </a:t>
            </a:r>
          </a:p>
          <a:p>
            <a:pPr>
              <a:spcBef>
                <a:spcPct val="0"/>
              </a:spcBef>
            </a:pPr>
            <a:endParaRPr lang="en-US" altLang="zh-TW" smtClean="0"/>
          </a:p>
          <a:p>
            <a:pPr>
              <a:spcBef>
                <a:spcPct val="0"/>
              </a:spcBef>
            </a:pPr>
            <a:r>
              <a:rPr lang="en-US" altLang="zh-TW" smtClean="0"/>
              <a:t>*“The only thing new is the history you don’t know.” 1971 “The Man-Made World” never caught on. </a:t>
            </a:r>
          </a:p>
          <a:p>
            <a:pPr>
              <a:spcBef>
                <a:spcPct val="0"/>
              </a:spcBef>
            </a:pPr>
            <a:endParaRPr lang="en-US" altLang="zh-TW" smtClean="0"/>
          </a:p>
          <a:p>
            <a:pPr>
              <a:spcBef>
                <a:spcPct val="0"/>
              </a:spcBef>
            </a:pPr>
            <a:r>
              <a:rPr lang="en-US" altLang="zh-TW" smtClean="0"/>
              <a:t>*Unclear how/if new technologies (face book, twitter, apps…) will be explored/exploited in the NGSS. Will something like the “Kahn Academy” be the answer to the problem of teacher PD and preparation?  How will teacher unions react to new demands on teachers or possible replacement of teachers with on-line instruction such as Kahn?</a:t>
            </a:r>
          </a:p>
          <a:p>
            <a:pPr>
              <a:spcBef>
                <a:spcPct val="0"/>
              </a:spcBef>
            </a:pPr>
            <a:endParaRPr lang="en-US" altLang="zh-TW"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8F96E6-5F2D-408C-A9D5-472FCA8607A1}" type="slidenum">
              <a:rPr lang="en-US" altLang="zh-TW"/>
              <a:pPr fontAlgn="base">
                <a:spcBef>
                  <a:spcPct val="0"/>
                </a:spcBef>
                <a:spcAft>
                  <a:spcPct val="0"/>
                </a:spcAft>
              </a:pPr>
              <a:t>11</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48687FD-59B2-C649-93EF-44C23E486385}" type="datetimeFigureOut">
              <a:rPr lang="en-US" smtClean="0"/>
              <a:pPr/>
              <a:t>9/21/12</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2778BFDC-DDB3-C044-875A-42F3580A381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310">
        <p:fade/>
      </p:transition>
    </mc:Choice>
    <mc:Fallback>
      <p:transition xmlns:p14="http://schemas.microsoft.com/office/powerpoint/2010/main">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48687FD-59B2-C649-93EF-44C23E486385}" type="datetimeFigureOut">
              <a:rPr lang="en-US" smtClean="0"/>
              <a:pPr/>
              <a:t>9/21/12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8BFDC-DDB3-C044-875A-42F3580A381A}"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48687FD-59B2-C649-93EF-44C23E486385}" type="datetimeFigureOut">
              <a:rPr lang="en-US" smtClean="0"/>
              <a:pPr/>
              <a:t>9/21/12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8BFDC-DDB3-C044-875A-42F3580A381A}"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48687FD-59B2-C649-93EF-44C23E486385}" type="datetimeFigureOut">
              <a:rPr lang="en-US" smtClean="0"/>
              <a:pPr/>
              <a:t>9/21/12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78BFDC-DDB3-C044-875A-42F3580A381A}"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p14:dur="310">
        <p:fade/>
      </p:transition>
    </mc:Choice>
    <mc:Fallback>
      <p:transition xmlns:p14="http://schemas.microsoft.com/office/powerpoint/2010/main">
        <p:fade/>
      </p:transition>
    </mc:Fallback>
  </mc:AlternateContent>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687FD-59B2-C649-93EF-44C23E486385}" type="datetimeFigureOut">
              <a:rPr lang="en-US" smtClean="0"/>
              <a:pPr/>
              <a:t>9/21/12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78BFDC-DDB3-C044-875A-42F3580A381A}"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p14:dur="310">
        <p:fade/>
      </p:transition>
    </mc:Choice>
    <mc:Fallback>
      <p:transition xmlns:p14="http://schemas.microsoft.com/office/powerpoint/2010/main">
        <p:fade/>
      </p:transition>
    </mc:Fallback>
  </mc:AlternateContent>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687FD-59B2-C649-93EF-44C23E486385}" type="datetimeFigureOut">
              <a:rPr lang="en-US" smtClean="0"/>
              <a:pPr/>
              <a:t>9/21/12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8BFDC-DDB3-C044-875A-42F3580A381A}"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p14:dur="310">
        <p:fade/>
      </p:transition>
    </mc:Choice>
    <mc:Fallback>
      <p:transition xmlns:p14="http://schemas.microsoft.com/office/powerpoint/2010/main">
        <p:fade/>
      </p:transition>
    </mc:Fallback>
  </mc:AlternateContent>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687FD-59B2-C649-93EF-44C23E486385}" type="datetimeFigureOut">
              <a:rPr lang="en-US" smtClean="0"/>
              <a:pPr/>
              <a:t>9/21/12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8BFDC-DDB3-C044-875A-42F3580A381A}"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mc:AlternateContent xmlns:mc="http://schemas.openxmlformats.org/markup-compatibility/2006">
    <mc:Choice xmlns:p14="http://schemas.microsoft.com/office/powerpoint/2010/main" Requires="p14">
      <p:transition p14:dur="310">
        <p:fade/>
      </p:transition>
    </mc:Choice>
    <mc:Fallback>
      <p:transition xmlns:p14="http://schemas.microsoft.com/office/powerpoint/2010/main">
        <p:fade/>
      </p:transition>
    </mc:Fallback>
  </mc:AlternateContent>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687FD-59B2-C649-93EF-44C23E486385}" type="datetimeFigureOut">
              <a:rPr lang="en-US" smtClean="0"/>
              <a:pPr/>
              <a:t>9/21/12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8BFDC-DDB3-C044-875A-42F3580A381A}"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687FD-59B2-C649-93EF-44C23E486385}" type="datetimeFigureOut">
              <a:rPr lang="en-US" smtClean="0"/>
              <a:pPr/>
              <a:t>9/21/12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8BFDC-DDB3-C044-875A-42F3580A381A}"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687FD-59B2-C649-93EF-44C23E486385}" type="datetimeFigureOut">
              <a:rPr lang="en-US" smtClean="0"/>
              <a:pPr/>
              <a:t>9/21/12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8BFDC-DDB3-C044-875A-42F3580A381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48687FD-59B2-C649-93EF-44C23E486385}" type="datetimeFigureOut">
              <a:rPr lang="en-US" smtClean="0"/>
              <a:pPr/>
              <a:t>9/21/12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8BFDC-DDB3-C044-875A-42F3580A381A}"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p14:dur="310">
        <p:fade/>
      </p:transition>
    </mc:Choice>
    <mc:Fallback>
      <p:transition xmlns:p14="http://schemas.microsoft.com/office/powerpoint/2010/main">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48687FD-59B2-C649-93EF-44C23E486385}" type="datetimeFigureOut">
              <a:rPr lang="en-US" smtClean="0"/>
              <a:pPr/>
              <a:t>9/21/12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8BFDC-DDB3-C044-875A-42F3580A381A}"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p14:dur="310">
        <p:fade/>
      </p:transition>
    </mc:Choice>
    <mc:Fallback>
      <p:transition xmlns:p14="http://schemas.microsoft.com/office/powerpoint/2010/main">
        <p:fade/>
      </p:transition>
    </mc:Fallback>
  </mc:AlternateContent>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48687FD-59B2-C649-93EF-44C23E486385}" type="datetimeFigureOut">
              <a:rPr lang="en-US" smtClean="0"/>
              <a:pPr/>
              <a:t>9/21/12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8BFDC-DDB3-C044-875A-42F3580A381A}"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p14:dur="310">
        <p:fade/>
      </p:transition>
    </mc:Choice>
    <mc:Fallback>
      <p:transition xmlns:p14="http://schemas.microsoft.com/office/powerpoint/2010/main">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48687FD-59B2-C649-93EF-44C23E486385}" type="datetimeFigureOut">
              <a:rPr lang="en-US" smtClean="0"/>
              <a:pPr/>
              <a:t>9/21/12</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2778BFDC-DDB3-C044-875A-42F3580A381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48687FD-59B2-C649-93EF-44C23E486385}" type="datetimeFigureOut">
              <a:rPr lang="en-US" smtClean="0"/>
              <a:pPr/>
              <a:t>9/21/12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8BFDC-DDB3-C044-875A-42F3580A381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310">
        <p:fade/>
      </p:transition>
    </mc:Choice>
    <mc:Fallback>
      <p:transition xmlns:p14="http://schemas.microsoft.com/office/powerpoint/2010/main">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8687FD-59B2-C649-93EF-44C23E486385}" type="datetimeFigureOut">
              <a:rPr lang="en-US" smtClean="0"/>
              <a:pPr/>
              <a:t>9/21/12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8BFDC-DDB3-C044-875A-42F3580A381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687FD-59B2-C649-93EF-44C23E486385}" type="datetimeFigureOut">
              <a:rPr lang="en-US" smtClean="0"/>
              <a:pPr/>
              <a:t>9/21/12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8BFDC-DDB3-C044-875A-42F3580A38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48687FD-59B2-C649-93EF-44C23E486385}" type="datetimeFigureOut">
              <a:rPr lang="en-US" smtClean="0"/>
              <a:pPr/>
              <a:t>9/21/12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8BFDC-DDB3-C044-875A-42F3580A381A}"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p14:dur="310">
        <p:fade/>
      </p:transition>
    </mc:Choice>
    <mc:Fallback>
      <p:transition xmlns:p14="http://schemas.microsoft.com/office/powerpoint/2010/main">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48687FD-59B2-C649-93EF-44C23E486385}" type="datetimeFigureOut">
              <a:rPr lang="en-US" smtClean="0"/>
              <a:pPr/>
              <a:t>9/21/12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78BFDC-DDB3-C044-875A-42F3580A381A}"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310">
        <p:fade/>
      </p:transition>
    </mc:Choice>
    <mc:Fallback>
      <p:transition xmlns:p14="http://schemas.microsoft.com/office/powerpoint/2010/main">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48687FD-59B2-C649-93EF-44C23E486385}" type="datetimeFigureOut">
              <a:rPr lang="en-US" smtClean="0"/>
              <a:pPr/>
              <a:t>9/21/12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8BFDC-DDB3-C044-875A-42F3580A381A}"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48687FD-59B2-C649-93EF-44C23E486385}" type="datetimeFigureOut">
              <a:rPr lang="en-US" smtClean="0"/>
              <a:pPr/>
              <a:t>9/21/12</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2778BFDC-DDB3-C044-875A-42F3580A38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 id="2147483870" r:id="rId17"/>
    <p:sldLayoutId id="2147483871" r:id="rId18"/>
    <p:sldLayoutId id="2147483872" r:id="rId19"/>
    <p:sldLayoutId id="2147483873" r:id="rId20"/>
  </p:sldLayoutIdLst>
  <mc:AlternateContent xmlns:mc="http://schemas.openxmlformats.org/markup-compatibility/2006">
    <mc:Choice xmlns:p14="http://schemas.microsoft.com/office/powerpoint/2010/main" Requires="p14">
      <p:transition p14:dur="310">
        <p:fade/>
      </p:transition>
    </mc:Choice>
    <mc:Fallback>
      <p:transition xmlns:p14="http://schemas.microsoft.com/office/powerpoint/2010/main">
        <p:fade/>
      </p:transition>
    </mc:Fallback>
  </mc:AlternateConten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spcAft>
                <a:spcPts val="0"/>
              </a:spcAft>
              <a:defRPr/>
            </a:pPr>
            <a:r>
              <a:rPr lang="en-US" dirty="0" smtClean="0"/>
              <a:t>Next Generation Standards for a 21</a:t>
            </a:r>
            <a:r>
              <a:rPr lang="en-US" baseline="30000" dirty="0" smtClean="0"/>
              <a:t>st</a:t>
            </a:r>
            <a:r>
              <a:rPr lang="en-US" dirty="0" smtClean="0"/>
              <a:t> Century Science Education</a:t>
            </a:r>
            <a:endParaRPr lang="en-US" dirty="0"/>
          </a:p>
        </p:txBody>
      </p:sp>
      <p:sp>
        <p:nvSpPr>
          <p:cNvPr id="3" name="Subtitle 2"/>
          <p:cNvSpPr>
            <a:spLocks noGrp="1"/>
          </p:cNvSpPr>
          <p:nvPr>
            <p:ph type="subTitle" idx="1"/>
          </p:nvPr>
        </p:nvSpPr>
        <p:spPr/>
        <p:txBody>
          <a:bodyPr rtlCol="0">
            <a:normAutofit/>
          </a:bodyPr>
          <a:lstStyle/>
          <a:p>
            <a:pPr fontAlgn="auto">
              <a:spcAft>
                <a:spcPts val="0"/>
              </a:spcAft>
              <a:defRPr/>
            </a:pPr>
            <a:r>
              <a:rPr lang="en-US" b="1" dirty="0" smtClean="0">
                <a:solidFill>
                  <a:schemeClr val="tx1"/>
                </a:solidFill>
              </a:rPr>
              <a:t>James A. Shymansky</a:t>
            </a:r>
          </a:p>
          <a:p>
            <a:pPr fontAlgn="auto">
              <a:spcAft>
                <a:spcPts val="0"/>
              </a:spcAft>
              <a:defRPr/>
            </a:pPr>
            <a:r>
              <a:rPr lang="en-US" b="1" dirty="0" smtClean="0">
                <a:solidFill>
                  <a:schemeClr val="tx1"/>
                </a:solidFill>
              </a:rPr>
              <a:t>University of Missouri-Saint Louis</a:t>
            </a:r>
            <a:endParaRPr lang="en-US" b="1" dirty="0">
              <a:solidFill>
                <a:schemeClr val="tx1"/>
              </a:solidFill>
            </a:endParaRPr>
          </a:p>
        </p:txBody>
      </p:sp>
    </p:spTree>
    <p:extLst>
      <p:ext uri="{BB962C8B-B14F-4D97-AF65-F5344CB8AC3E}">
        <p14:creationId xmlns:p14="http://schemas.microsoft.com/office/powerpoint/2010/main" val="2591109520"/>
      </p:ext>
    </p:extLst>
  </p:cSld>
  <p:clrMapOvr>
    <a:masterClrMapping/>
  </p:clrMapOvr>
  <mc:AlternateContent xmlns:mc="http://schemas.openxmlformats.org/markup-compatibility/2006" xmlns:p14="http://schemas.microsoft.com/office/powerpoint/2010/main">
    <mc:Choice Requires="p14">
      <p:transition p14:dur="310">
        <p:fade/>
      </p:transition>
    </mc:Choice>
    <mc:Fallback xmlns="">
      <p:transition>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might an NGSS science class include?</a:t>
            </a:r>
            <a:endParaRPr lang="en-US" dirty="0"/>
          </a:p>
        </p:txBody>
      </p:sp>
      <p:sp>
        <p:nvSpPr>
          <p:cNvPr id="3" name="Content Placeholder 2"/>
          <p:cNvSpPr>
            <a:spLocks noGrp="1"/>
          </p:cNvSpPr>
          <p:nvPr>
            <p:ph idx="1"/>
          </p:nvPr>
        </p:nvSpPr>
        <p:spPr/>
        <p:txBody>
          <a:bodyPr/>
          <a:lstStyle/>
          <a:p>
            <a:endParaRPr lang="en-US" dirty="0" smtClean="0"/>
          </a:p>
          <a:p>
            <a:pPr algn="ctr"/>
            <a:r>
              <a:rPr lang="en-US" dirty="0" smtClean="0"/>
              <a:t>(K-2) Design and test a “wind sock” </a:t>
            </a:r>
          </a:p>
          <a:p>
            <a:pPr algn="ctr"/>
            <a:r>
              <a:rPr lang="en-US" dirty="0" smtClean="0"/>
              <a:t>(3-5) “Wire” a card board play house</a:t>
            </a:r>
          </a:p>
          <a:p>
            <a:pPr algn="ctr"/>
            <a:r>
              <a:rPr lang="en-US" dirty="0" smtClean="0"/>
              <a:t>(6-8) Design and grow a hybrid fruit</a:t>
            </a:r>
          </a:p>
          <a:p>
            <a:pPr algn="ctr"/>
            <a:r>
              <a:rPr lang="en-US" dirty="0" smtClean="0"/>
              <a:t>(9-12) Debate the cause of climate change</a:t>
            </a:r>
            <a:endParaRPr lang="en-US" dirty="0"/>
          </a:p>
        </p:txBody>
      </p:sp>
    </p:spTree>
    <p:extLst>
      <p:ext uri="{BB962C8B-B14F-4D97-AF65-F5344CB8AC3E}">
        <p14:creationId xmlns:p14="http://schemas.microsoft.com/office/powerpoint/2010/main" val="3002955144"/>
      </p:ext>
    </p:extLst>
  </p:cSld>
  <p:clrMapOvr>
    <a:masterClrMapping/>
  </p:clrMapOvr>
  <mc:AlternateContent xmlns:mc="http://schemas.openxmlformats.org/markup-compatibility/2006" xmlns:p14="http://schemas.microsoft.com/office/powerpoint/2010/main">
    <mc:Choice Requires="p14">
      <p:transition p14:dur="310">
        <p:fade/>
      </p:transition>
    </mc:Choice>
    <mc:Fallback xmlns="">
      <p:transitio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ltLang="zh-TW" dirty="0" smtClean="0"/>
              <a:t>How effective will the NGSS be?</a:t>
            </a:r>
          </a:p>
        </p:txBody>
      </p:sp>
      <p:sp>
        <p:nvSpPr>
          <p:cNvPr id="3" name="Content Placeholder 2"/>
          <p:cNvSpPr>
            <a:spLocks noGrp="1"/>
          </p:cNvSpPr>
          <p:nvPr>
            <p:ph idx="1"/>
          </p:nvPr>
        </p:nvSpPr>
        <p:spPr/>
        <p:txBody>
          <a:bodyPr/>
          <a:lstStyle/>
          <a:p>
            <a:pPr marL="0" indent="0" algn="ctr">
              <a:buFont typeface="Wingdings" pitchFamily="2" charset="2"/>
              <a:buNone/>
            </a:pPr>
            <a:endParaRPr lang="en-US" altLang="zh-TW" dirty="0" smtClean="0"/>
          </a:p>
          <a:p>
            <a:pPr marL="0" indent="0" algn="ctr">
              <a:buFont typeface="Wingdings" pitchFamily="2" charset="2"/>
              <a:buNone/>
            </a:pPr>
            <a:r>
              <a:rPr lang="en-US" altLang="zh-TW" dirty="0" smtClean="0"/>
              <a:t>Resistance/time to change?</a:t>
            </a:r>
          </a:p>
          <a:p>
            <a:pPr marL="0" indent="0" algn="ctr">
              <a:buFont typeface="Wingdings" pitchFamily="2" charset="2"/>
              <a:buNone/>
            </a:pPr>
            <a:r>
              <a:rPr lang="en-US" altLang="zh-TW" dirty="0"/>
              <a:t>R</a:t>
            </a:r>
            <a:r>
              <a:rPr lang="en-US" altLang="zh-TW" dirty="0" smtClean="0"/>
              <a:t>e-tooling K-College?</a:t>
            </a:r>
          </a:p>
          <a:p>
            <a:pPr marL="0" indent="0" algn="ctr">
              <a:buFont typeface="Wingdings" pitchFamily="2" charset="2"/>
              <a:buNone/>
            </a:pPr>
            <a:r>
              <a:rPr lang="en-US" altLang="zh-TW" dirty="0" smtClean="0"/>
              <a:t>The role of technologies?</a:t>
            </a:r>
          </a:p>
        </p:txBody>
      </p:sp>
    </p:spTree>
    <p:extLst>
      <p:ext uri="{BB962C8B-B14F-4D97-AF65-F5344CB8AC3E}">
        <p14:creationId xmlns:p14="http://schemas.microsoft.com/office/powerpoint/2010/main" val="942617484"/>
      </p:ext>
    </p:extLst>
  </p:cSld>
  <p:clrMapOvr>
    <a:masterClrMapping/>
  </p:clrMapOvr>
  <mc:AlternateContent xmlns:mc="http://schemas.openxmlformats.org/markup-compatibility/2006" xmlns:p14="http://schemas.microsoft.com/office/powerpoint/2010/main">
    <mc:Choice Requires="p14">
      <p:transition p14:dur="310">
        <p:fade/>
      </p:transition>
    </mc:Choice>
    <mc:Fallback xmlns="">
      <p:transitio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thoughts?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pPr marL="0" indent="0">
              <a:buNone/>
            </a:pPr>
            <a:r>
              <a:rPr lang="en-US" sz="2800" dirty="0"/>
              <a:t>T</a:t>
            </a:r>
            <a:r>
              <a:rPr lang="en-US" sz="2800" dirty="0" smtClean="0"/>
              <a:t>hink about </a:t>
            </a:r>
            <a:r>
              <a:rPr lang="en-US" sz="2800" dirty="0"/>
              <a:t>a</a:t>
            </a:r>
            <a:r>
              <a:rPr lang="en-US" sz="2800" dirty="0" smtClean="0"/>
              <a:t> science class you have recently taught or perhaps taken as a student:</a:t>
            </a:r>
          </a:p>
          <a:p>
            <a:pPr marL="0" indent="0">
              <a:buNone/>
            </a:pPr>
            <a:endParaRPr lang="en-US" sz="2800" i="1" dirty="0"/>
          </a:p>
          <a:p>
            <a:pPr marL="0" indent="0">
              <a:buNone/>
            </a:pPr>
            <a:r>
              <a:rPr lang="en-US" sz="2800" i="1" dirty="0" smtClean="0"/>
              <a:t>*Did it include asking questions, posing problems, designing and building models and things related to science ideas? </a:t>
            </a:r>
          </a:p>
          <a:p>
            <a:pPr marL="0" indent="0">
              <a:buNone/>
            </a:pPr>
            <a:r>
              <a:rPr lang="en-US" sz="2800" i="1" dirty="0" smtClean="0"/>
              <a:t>*Did it devote time to the study and debate of climate change, human impacts, engineering designs, human sustainability,..??</a:t>
            </a:r>
          </a:p>
          <a:p>
            <a:pPr marL="0" indent="0">
              <a:buNone/>
            </a:pPr>
            <a:endParaRPr lang="en-US" sz="2800" i="1" dirty="0"/>
          </a:p>
        </p:txBody>
      </p:sp>
    </p:spTree>
    <p:extLst>
      <p:ext uri="{BB962C8B-B14F-4D97-AF65-F5344CB8AC3E}">
        <p14:creationId xmlns:p14="http://schemas.microsoft.com/office/powerpoint/2010/main" val="1815351166"/>
      </p:ext>
    </p:extLst>
  </p:cSld>
  <p:clrMapOvr>
    <a:masterClrMapping/>
  </p:clrMapOvr>
  <mc:AlternateContent xmlns:mc="http://schemas.openxmlformats.org/markup-compatibility/2006" xmlns:p14="http://schemas.microsoft.com/office/powerpoint/2010/main">
    <mc:Choice Requires="p14">
      <p:transition p14:dur="310">
        <p:fade/>
      </p:transition>
    </mc:Choice>
    <mc:Fallback xmlns="">
      <p:transitio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thoughts?</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i="1" dirty="0" smtClean="0"/>
              <a:t>*Is the idea of devoting class time to having students ask their own questions</a:t>
            </a:r>
            <a:r>
              <a:rPr lang="en-US" i="1" dirty="0"/>
              <a:t>, </a:t>
            </a:r>
            <a:r>
              <a:rPr lang="en-US" i="1" dirty="0" smtClean="0"/>
              <a:t>pose their own </a:t>
            </a:r>
            <a:r>
              <a:rPr lang="en-US" i="1" dirty="0"/>
              <a:t>problems, </a:t>
            </a:r>
            <a:r>
              <a:rPr lang="en-US" i="1" dirty="0" smtClean="0"/>
              <a:t>design </a:t>
            </a:r>
            <a:r>
              <a:rPr lang="en-US" i="1" dirty="0"/>
              <a:t>and </a:t>
            </a:r>
            <a:r>
              <a:rPr lang="en-US" i="1" dirty="0" smtClean="0"/>
              <a:t>build </a:t>
            </a:r>
            <a:r>
              <a:rPr lang="en-US" i="1" dirty="0"/>
              <a:t>models and things related to science </a:t>
            </a:r>
            <a:r>
              <a:rPr lang="en-US" i="1" dirty="0" smtClean="0"/>
              <a:t>ideas and to debate topics such as climate </a:t>
            </a:r>
            <a:r>
              <a:rPr lang="en-US" i="1" dirty="0"/>
              <a:t>change, human impacts</a:t>
            </a:r>
            <a:r>
              <a:rPr lang="en-US" i="1" dirty="0" smtClean="0"/>
              <a:t>, </a:t>
            </a:r>
            <a:r>
              <a:rPr lang="en-US" i="1" dirty="0"/>
              <a:t>human </a:t>
            </a:r>
            <a:r>
              <a:rPr lang="en-US" i="1" dirty="0" err="1"/>
              <a:t>sustainability,.</a:t>
            </a:r>
            <a:r>
              <a:rPr lang="en-US" i="1" dirty="0" err="1" smtClean="0"/>
              <a:t>.a</a:t>
            </a:r>
            <a:r>
              <a:rPr lang="en-US" i="1" dirty="0" smtClean="0"/>
              <a:t> good one for you? </a:t>
            </a:r>
            <a:r>
              <a:rPr lang="en-US" i="1" dirty="0"/>
              <a:t>f</a:t>
            </a:r>
            <a:r>
              <a:rPr lang="en-US" i="1" dirty="0" smtClean="0"/>
              <a:t>or Taiwan? Why or why not??</a:t>
            </a:r>
            <a:endParaRPr lang="en-US" i="1" dirty="0"/>
          </a:p>
          <a:p>
            <a:pPr marL="0" indent="0">
              <a:buNone/>
            </a:pPr>
            <a:endParaRPr lang="en-US" i="1" dirty="0" smtClean="0"/>
          </a:p>
        </p:txBody>
      </p:sp>
    </p:spTree>
    <p:extLst>
      <p:ext uri="{BB962C8B-B14F-4D97-AF65-F5344CB8AC3E}">
        <p14:creationId xmlns:p14="http://schemas.microsoft.com/office/powerpoint/2010/main" val="2518252127"/>
      </p:ext>
    </p:extLst>
  </p:cSld>
  <p:clrMapOvr>
    <a:masterClrMapping/>
  </p:clrMapOvr>
  <mc:AlternateContent xmlns:mc="http://schemas.openxmlformats.org/markup-compatibility/2006" xmlns:p14="http://schemas.microsoft.com/office/powerpoint/2010/main">
    <mc:Choice Requires="p14">
      <p:transition p14:dur="310">
        <p:fade/>
      </p:transition>
    </mc:Choice>
    <mc:Fallback xmlns="">
      <p:transitio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noAutofit/>
          </a:bodyPr>
          <a:lstStyle/>
          <a:p>
            <a:r>
              <a:rPr lang="en-US" altLang="zh-TW" sz="3600" dirty="0" smtClean="0"/>
              <a:t>Recent </a:t>
            </a:r>
            <a:r>
              <a:rPr lang="en-US" altLang="zh-TW" sz="3600" dirty="0"/>
              <a:t>T</a:t>
            </a:r>
            <a:r>
              <a:rPr lang="en-US" altLang="zh-TW" sz="3600" dirty="0" smtClean="0"/>
              <a:t>rends in US Science Education: </a:t>
            </a:r>
            <a:br>
              <a:rPr lang="en-US" altLang="zh-TW" sz="3600" dirty="0" smtClean="0"/>
            </a:br>
            <a:r>
              <a:rPr lang="en-US" altLang="zh-TW" sz="3600" dirty="0" smtClean="0"/>
              <a:t>the economic thread!</a:t>
            </a:r>
          </a:p>
        </p:txBody>
      </p:sp>
      <p:sp>
        <p:nvSpPr>
          <p:cNvPr id="3" name="Content Placeholder 2"/>
          <p:cNvSpPr>
            <a:spLocks noGrp="1"/>
          </p:cNvSpPr>
          <p:nvPr>
            <p:ph idx="1"/>
          </p:nvPr>
        </p:nvSpPr>
        <p:spPr/>
        <p:txBody>
          <a:bodyPr rtlCol="0">
            <a:normAutofit/>
          </a:bodyPr>
          <a:lstStyle/>
          <a:p>
            <a:pPr>
              <a:defRPr/>
            </a:pPr>
            <a:r>
              <a:rPr lang="en-US" dirty="0" smtClean="0">
                <a:solidFill>
                  <a:schemeClr val="tx1">
                    <a:lumMod val="65000"/>
                    <a:lumOff val="35000"/>
                  </a:schemeClr>
                </a:solidFill>
              </a:rPr>
              <a:t>1957</a:t>
            </a:r>
            <a:r>
              <a:rPr lang="en-US" dirty="0">
                <a:solidFill>
                  <a:schemeClr val="tx1">
                    <a:lumMod val="65000"/>
                    <a:lumOff val="35000"/>
                  </a:schemeClr>
                </a:solidFill>
              </a:rPr>
              <a:t>--Sputnik!</a:t>
            </a:r>
            <a:r>
              <a:rPr lang="en-US" dirty="0" smtClean="0">
                <a:solidFill>
                  <a:schemeClr val="tx1">
                    <a:lumMod val="65000"/>
                    <a:lumOff val="35000"/>
                  </a:schemeClr>
                </a:solidFill>
              </a:rPr>
              <a:t>!</a:t>
            </a:r>
          </a:p>
          <a:p>
            <a:pPr>
              <a:defRPr/>
            </a:pPr>
            <a:r>
              <a:rPr lang="en-US" dirty="0">
                <a:solidFill>
                  <a:schemeClr val="tx1">
                    <a:lumMod val="65000"/>
                    <a:lumOff val="35000"/>
                  </a:schemeClr>
                </a:solidFill>
              </a:rPr>
              <a:t>60s--JFK, Vietnam, “Great Society” …XYZ science </a:t>
            </a:r>
            <a:endParaRPr lang="en-US" dirty="0" smtClean="0">
              <a:solidFill>
                <a:schemeClr val="tx1">
                  <a:lumMod val="65000"/>
                  <a:lumOff val="35000"/>
                </a:schemeClr>
              </a:solidFill>
            </a:endParaRPr>
          </a:p>
          <a:p>
            <a:pPr fontAlgn="auto">
              <a:spcAft>
                <a:spcPts val="0"/>
              </a:spcAft>
              <a:defRPr/>
            </a:pPr>
            <a:r>
              <a:rPr lang="en-US" dirty="0" smtClean="0">
                <a:solidFill>
                  <a:schemeClr val="tx1">
                    <a:lumMod val="65000"/>
                    <a:lumOff val="35000"/>
                  </a:schemeClr>
                </a:solidFill>
              </a:rPr>
              <a:t>70s--OPEC, </a:t>
            </a:r>
            <a:r>
              <a:rPr lang="en-US" dirty="0"/>
              <a:t>i</a:t>
            </a:r>
            <a:r>
              <a:rPr lang="en-US" dirty="0" smtClean="0">
                <a:solidFill>
                  <a:schemeClr val="tx1">
                    <a:lumMod val="65000"/>
                    <a:lumOff val="35000"/>
                  </a:schemeClr>
                </a:solidFill>
              </a:rPr>
              <a:t>nflation, …back to the basics</a:t>
            </a:r>
          </a:p>
          <a:p>
            <a:pPr fontAlgn="auto">
              <a:spcAft>
                <a:spcPts val="0"/>
              </a:spcAft>
              <a:defRPr/>
            </a:pPr>
            <a:r>
              <a:rPr lang="en-US" dirty="0" smtClean="0">
                <a:solidFill>
                  <a:schemeClr val="tx1">
                    <a:lumMod val="65000"/>
                    <a:lumOff val="35000"/>
                  </a:schemeClr>
                </a:solidFill>
              </a:rPr>
              <a:t>80s—Japan, STEM supply, …A Nation at Risk</a:t>
            </a:r>
          </a:p>
          <a:p>
            <a:pPr fontAlgn="auto">
              <a:spcAft>
                <a:spcPts val="0"/>
              </a:spcAft>
              <a:defRPr/>
            </a:pPr>
            <a:r>
              <a:rPr lang="en-US" dirty="0" smtClean="0">
                <a:solidFill>
                  <a:schemeClr val="tx1">
                    <a:lumMod val="65000"/>
                    <a:lumOff val="35000"/>
                  </a:schemeClr>
                </a:solidFill>
              </a:rPr>
              <a:t>90s--Internet, PCs, Google, dot coms…NSES </a:t>
            </a:r>
          </a:p>
          <a:p>
            <a:pPr fontAlgn="auto">
              <a:spcAft>
                <a:spcPts val="0"/>
              </a:spcAft>
              <a:defRPr/>
            </a:pPr>
            <a:r>
              <a:rPr lang="en-US" dirty="0" smtClean="0">
                <a:solidFill>
                  <a:schemeClr val="tx1">
                    <a:lumMod val="65000"/>
                    <a:lumOff val="35000"/>
                  </a:schemeClr>
                </a:solidFill>
              </a:rPr>
              <a:t>00s--9/11, NCLB, cell phones, bail-outs,…on-line </a:t>
            </a:r>
          </a:p>
          <a:p>
            <a:pPr fontAlgn="auto">
              <a:spcAft>
                <a:spcPts val="0"/>
              </a:spcAft>
              <a:defRPr/>
            </a:pPr>
            <a:r>
              <a:rPr lang="en-US" dirty="0" smtClean="0">
                <a:solidFill>
                  <a:schemeClr val="tx1">
                    <a:lumMod val="65000"/>
                    <a:lumOff val="35000"/>
                  </a:schemeClr>
                </a:solidFill>
              </a:rPr>
              <a:t>10s</a:t>
            </a:r>
            <a:r>
              <a:rPr lang="en-US" dirty="0" smtClean="0"/>
              <a:t>--”Arab Spring,” World recession </a:t>
            </a:r>
            <a:r>
              <a:rPr lang="en-US" dirty="0" smtClean="0">
                <a:solidFill>
                  <a:schemeClr val="tx1">
                    <a:lumMod val="65000"/>
                    <a:lumOff val="35000"/>
                  </a:schemeClr>
                </a:solidFill>
              </a:rPr>
              <a:t>,…NGSS? </a:t>
            </a:r>
            <a:endParaRPr lang="en-US" dirty="0">
              <a:solidFill>
                <a:schemeClr val="tx1">
                  <a:lumMod val="65000"/>
                  <a:lumOff val="35000"/>
                </a:schemeClr>
              </a:solidFill>
            </a:endParaRPr>
          </a:p>
        </p:txBody>
      </p:sp>
    </p:spTree>
    <p:extLst>
      <p:ext uri="{BB962C8B-B14F-4D97-AF65-F5344CB8AC3E}">
        <p14:creationId xmlns:p14="http://schemas.microsoft.com/office/powerpoint/2010/main" val="2029070203"/>
      </p:ext>
    </p:extLst>
  </p:cSld>
  <p:clrMapOvr>
    <a:masterClrMapping/>
  </p:clrMapOvr>
  <mc:AlternateContent xmlns:mc="http://schemas.openxmlformats.org/markup-compatibility/2006" xmlns:p14="http://schemas.microsoft.com/office/powerpoint/2010/main">
    <mc:Choice Requires="p14">
      <p:transition p14:dur="310">
        <p:fade/>
      </p:transition>
    </mc:Choice>
    <mc:Fallback xmlns="">
      <p:transitio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690935"/>
            <a:ext cx="8042276" cy="1139109"/>
          </a:xfrm>
        </p:spPr>
        <p:txBody>
          <a:bodyPr rtlCol="0">
            <a:normAutofit fontScale="90000"/>
          </a:bodyPr>
          <a:lstStyle/>
          <a:p>
            <a:pPr>
              <a:defRPr/>
            </a:pPr>
            <a:r>
              <a:rPr lang="en-US" altLang="zh-TW" sz="4800" i="1" dirty="0" smtClean="0"/>
              <a:t>How to make the US competitive: the new core thesis </a:t>
            </a:r>
            <a:endParaRPr lang="en-US" dirty="0"/>
          </a:p>
        </p:txBody>
      </p:sp>
      <p:sp>
        <p:nvSpPr>
          <p:cNvPr id="28674" name="Content Placeholder 2"/>
          <p:cNvSpPr>
            <a:spLocks noGrp="1"/>
          </p:cNvSpPr>
          <p:nvPr>
            <p:ph idx="1"/>
          </p:nvPr>
        </p:nvSpPr>
        <p:spPr>
          <a:xfrm>
            <a:off x="457200" y="1960762"/>
            <a:ext cx="8229600" cy="4165401"/>
          </a:xfrm>
        </p:spPr>
        <p:txBody>
          <a:bodyPr>
            <a:normAutofit/>
          </a:bodyPr>
          <a:lstStyle/>
          <a:p>
            <a:pPr marL="0" indent="0" algn="ctr">
              <a:buFont typeface="Wingdings" pitchFamily="2" charset="2"/>
              <a:buNone/>
            </a:pPr>
            <a:endParaRPr lang="en-US" altLang="zh-TW" i="1" dirty="0" smtClean="0"/>
          </a:p>
          <a:p>
            <a:pPr marL="0" indent="0" algn="ctr">
              <a:buFont typeface="Wingdings" pitchFamily="2" charset="2"/>
              <a:buNone/>
            </a:pPr>
            <a:r>
              <a:rPr lang="en-US" altLang="zh-TW" i="1" dirty="0" smtClean="0"/>
              <a:t>In addition to learning and understanding isolated core ideas of science, the next generation needs to engage in science and engineering practices that build models and explanations that cut across topics and be able to participate in evidence-based debates!!</a:t>
            </a:r>
          </a:p>
          <a:p>
            <a:pPr marL="0" indent="0" algn="ctr">
              <a:buFont typeface="Wingdings" pitchFamily="2" charset="2"/>
              <a:buNone/>
            </a:pPr>
            <a:r>
              <a:rPr lang="en-US" altLang="zh-TW" i="1" dirty="0" smtClean="0"/>
              <a:t> </a:t>
            </a:r>
          </a:p>
        </p:txBody>
      </p:sp>
    </p:spTree>
    <p:extLst>
      <p:ext uri="{BB962C8B-B14F-4D97-AF65-F5344CB8AC3E}">
        <p14:creationId xmlns:p14="http://schemas.microsoft.com/office/powerpoint/2010/main" val="4092272894"/>
      </p:ext>
    </p:extLst>
  </p:cSld>
  <p:clrMapOvr>
    <a:masterClrMapping/>
  </p:clrMapOvr>
  <mc:AlternateContent xmlns:mc="http://schemas.openxmlformats.org/markup-compatibility/2006" xmlns:p14="http://schemas.microsoft.com/office/powerpoint/2010/main">
    <mc:Choice Requires="p14">
      <p:transition p14:dur="310">
        <p:fade/>
      </p:transition>
    </mc:Choice>
    <mc:Fallback xmlns="">
      <p:transitio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new focus that means some new topics in the science curricula, e.g.,</a:t>
            </a:r>
            <a:endParaRPr lang="en-US" dirty="0"/>
          </a:p>
        </p:txBody>
      </p:sp>
      <p:sp>
        <p:nvSpPr>
          <p:cNvPr id="3" name="Content Placeholder 2"/>
          <p:cNvSpPr>
            <a:spLocks noGrp="1"/>
          </p:cNvSpPr>
          <p:nvPr>
            <p:ph idx="1"/>
          </p:nvPr>
        </p:nvSpPr>
        <p:spPr/>
        <p:txBody>
          <a:bodyPr/>
          <a:lstStyle/>
          <a:p>
            <a:endParaRPr lang="en-US" dirty="0" smtClean="0"/>
          </a:p>
          <a:p>
            <a:r>
              <a:rPr lang="en-US" dirty="0" smtClean="0"/>
              <a:t>Climate change</a:t>
            </a:r>
          </a:p>
          <a:p>
            <a:r>
              <a:rPr lang="en-US" dirty="0" smtClean="0"/>
              <a:t>Engineering design</a:t>
            </a:r>
          </a:p>
          <a:p>
            <a:r>
              <a:rPr lang="en-US" dirty="0" smtClean="0"/>
              <a:t>Human impacts</a:t>
            </a:r>
          </a:p>
          <a:p>
            <a:r>
              <a:rPr lang="en-US" dirty="0" smtClean="0"/>
              <a:t>Environmental impacts</a:t>
            </a:r>
          </a:p>
          <a:p>
            <a:r>
              <a:rPr lang="en-US" dirty="0" smtClean="0"/>
              <a:t>Human sustainability</a:t>
            </a:r>
          </a:p>
          <a:p>
            <a:endParaRPr lang="en-US" dirty="0"/>
          </a:p>
        </p:txBody>
      </p:sp>
    </p:spTree>
    <p:extLst>
      <p:ext uri="{BB962C8B-B14F-4D97-AF65-F5344CB8AC3E}">
        <p14:creationId xmlns:p14="http://schemas.microsoft.com/office/powerpoint/2010/main" val="3237423613"/>
      </p:ext>
    </p:extLst>
  </p:cSld>
  <p:clrMapOvr>
    <a:masterClrMapping/>
  </p:clrMapOvr>
  <mc:AlternateContent xmlns:mc="http://schemas.openxmlformats.org/markup-compatibility/2006" xmlns:p14="http://schemas.microsoft.com/office/powerpoint/2010/main">
    <mc:Choice Requires="p14">
      <p:transition p14:dur="310">
        <p:fade/>
      </p:transition>
    </mc:Choice>
    <mc:Fallback xmlns="">
      <p:transitio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…with a subtle, but significant change in standards from…</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“Students should develop an understanding of…  to the NGSS call for students to …</a:t>
            </a:r>
          </a:p>
          <a:p>
            <a:r>
              <a:rPr lang="en-US" dirty="0" smtClean="0"/>
              <a:t>Use or apply… </a:t>
            </a:r>
          </a:p>
          <a:p>
            <a:r>
              <a:rPr lang="en-US" dirty="0" smtClean="0"/>
              <a:t>Design and/or construct … </a:t>
            </a:r>
          </a:p>
          <a:p>
            <a:r>
              <a:rPr lang="en-US" dirty="0" smtClean="0"/>
              <a:t>Develop and use..</a:t>
            </a:r>
          </a:p>
          <a:p>
            <a:r>
              <a:rPr lang="en-US" dirty="0"/>
              <a:t>A</a:t>
            </a:r>
            <a:r>
              <a:rPr lang="en-US" dirty="0" smtClean="0"/>
              <a:t>sk questions about,</a:t>
            </a:r>
          </a:p>
          <a:p>
            <a:r>
              <a:rPr lang="en-US" dirty="0" smtClean="0"/>
              <a:t>Obtain information about..</a:t>
            </a:r>
          </a:p>
          <a:p>
            <a:r>
              <a:rPr lang="en-US" dirty="0" smtClean="0"/>
              <a:t>Evaluate information about..</a:t>
            </a:r>
          </a:p>
          <a:p>
            <a:r>
              <a:rPr lang="en-US" dirty="0" smtClean="0"/>
              <a:t>Plan and carry out..</a:t>
            </a:r>
          </a:p>
          <a:p>
            <a:endParaRPr lang="en-US" dirty="0"/>
          </a:p>
        </p:txBody>
      </p:sp>
    </p:spTree>
    <p:extLst>
      <p:ext uri="{BB962C8B-B14F-4D97-AF65-F5344CB8AC3E}">
        <p14:creationId xmlns:p14="http://schemas.microsoft.com/office/powerpoint/2010/main" val="801706372"/>
      </p:ext>
    </p:extLst>
  </p:cSld>
  <p:clrMapOvr>
    <a:masterClrMapping/>
  </p:clrMapOvr>
  <mc:AlternateContent xmlns:mc="http://schemas.openxmlformats.org/markup-compatibility/2006" xmlns:p14="http://schemas.microsoft.com/office/powerpoint/2010/main">
    <mc:Choice Requires="p14">
      <p:transition p14:dur="310">
        <p:fade/>
      </p:transition>
    </mc:Choice>
    <mc:Fallback xmlns="">
      <p:transitio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an emphasis on…</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Asking questions </a:t>
            </a:r>
            <a:endParaRPr lang="en-US" dirty="0"/>
          </a:p>
          <a:p>
            <a:r>
              <a:rPr lang="en-US" dirty="0" smtClean="0"/>
              <a:t>Identifying problems</a:t>
            </a:r>
          </a:p>
          <a:p>
            <a:r>
              <a:rPr lang="en-US" dirty="0" smtClean="0"/>
              <a:t>Designing investigations</a:t>
            </a:r>
          </a:p>
          <a:p>
            <a:r>
              <a:rPr lang="en-US" dirty="0" smtClean="0"/>
              <a:t>Building models</a:t>
            </a:r>
          </a:p>
          <a:p>
            <a:r>
              <a:rPr lang="en-US" dirty="0" smtClean="0"/>
              <a:t>Arguing from evidence</a:t>
            </a:r>
          </a:p>
          <a:p>
            <a:r>
              <a:rPr lang="en-US" dirty="0" smtClean="0"/>
              <a:t>Recognizing limitations</a:t>
            </a:r>
          </a:p>
          <a:p>
            <a:endParaRPr lang="en-US" dirty="0"/>
          </a:p>
        </p:txBody>
      </p:sp>
    </p:spTree>
    <p:extLst>
      <p:ext uri="{BB962C8B-B14F-4D97-AF65-F5344CB8AC3E}">
        <p14:creationId xmlns:p14="http://schemas.microsoft.com/office/powerpoint/2010/main" val="3073242490"/>
      </p:ext>
    </p:extLst>
  </p:cSld>
  <p:clrMapOvr>
    <a:masterClrMapping/>
  </p:clrMapOvr>
  <mc:AlternateContent xmlns:mc="http://schemas.openxmlformats.org/markup-compatibility/2006" xmlns:p14="http://schemas.microsoft.com/office/powerpoint/2010/main">
    <mc:Choice Requires="p14">
      <p:transition p14:dur="310">
        <p:fade/>
      </p:transition>
    </mc:Choice>
    <mc:Fallback xmlns="">
      <p:transitio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..that translate into new standards for primary grades…</a:t>
            </a:r>
            <a:endParaRPr lang="en-US" dirty="0"/>
          </a:p>
        </p:txBody>
      </p:sp>
      <p:sp>
        <p:nvSpPr>
          <p:cNvPr id="3" name="Content Placeholder 2"/>
          <p:cNvSpPr>
            <a:spLocks noGrp="1"/>
          </p:cNvSpPr>
          <p:nvPr>
            <p:ph idx="1"/>
          </p:nvPr>
        </p:nvSpPr>
        <p:spPr/>
        <p:txBody>
          <a:bodyPr>
            <a:normAutofit/>
          </a:bodyPr>
          <a:lstStyle/>
          <a:p>
            <a:r>
              <a:rPr lang="en-US" i="1" dirty="0" smtClean="0"/>
              <a:t>(From 1-Light &amp; Sound)</a:t>
            </a:r>
            <a:r>
              <a:rPr lang="en-US" b="1" dirty="0" smtClean="0"/>
              <a:t> Design </a:t>
            </a:r>
            <a:r>
              <a:rPr lang="en-US" b="1" dirty="0"/>
              <a:t>a device that uses light or sound to send a signal over a distance. </a:t>
            </a:r>
            <a:endParaRPr lang="en-US" dirty="0"/>
          </a:p>
          <a:p>
            <a:r>
              <a:rPr lang="en-US" i="1" dirty="0" smtClean="0"/>
              <a:t>(From 1-Structure &amp; Functions)</a:t>
            </a:r>
            <a:r>
              <a:rPr lang="en-US" b="1" dirty="0" smtClean="0"/>
              <a:t> Define </a:t>
            </a:r>
            <a:r>
              <a:rPr lang="en-US" b="1" dirty="0"/>
              <a:t>a problem and design an object that replicates the function (use) of a structure (part) present in an animal or a plant to address the problem. </a:t>
            </a:r>
            <a:r>
              <a:rPr lang="en-US" b="1" dirty="0" smtClean="0"/>
              <a:t> </a:t>
            </a:r>
          </a:p>
          <a:p>
            <a:r>
              <a:rPr lang="en-US" i="1" dirty="0"/>
              <a:t>(From 2-Pushes &amp; Pulls) </a:t>
            </a:r>
            <a:r>
              <a:rPr lang="en-US" b="1" dirty="0"/>
              <a:t>Develop and share a design solution to reduce friction between two objects.</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191440442"/>
      </p:ext>
    </p:extLst>
  </p:cSld>
  <p:clrMapOvr>
    <a:masterClrMapping/>
  </p:clrMapOvr>
  <mc:AlternateContent xmlns:mc="http://schemas.openxmlformats.org/markup-compatibility/2006" xmlns:p14="http://schemas.microsoft.com/office/powerpoint/2010/main">
    <mc:Choice Requires="p14">
      <p:transition p14:dur="310">
        <p:fade/>
      </p:transition>
    </mc:Choice>
    <mc:Fallback xmlns="">
      <p:transitio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middle school grades…</a:t>
            </a:r>
            <a:endParaRPr lang="en-US" dirty="0"/>
          </a:p>
        </p:txBody>
      </p:sp>
      <p:sp>
        <p:nvSpPr>
          <p:cNvPr id="3" name="Content Placeholder 2"/>
          <p:cNvSpPr>
            <a:spLocks noGrp="1"/>
          </p:cNvSpPr>
          <p:nvPr>
            <p:ph idx="1"/>
          </p:nvPr>
        </p:nvSpPr>
        <p:spPr/>
        <p:txBody>
          <a:bodyPr>
            <a:normAutofit/>
          </a:bodyPr>
          <a:lstStyle/>
          <a:p>
            <a:r>
              <a:rPr lang="en-US" i="1" dirty="0" smtClean="0"/>
              <a:t>(From MS-Earth’s Surface…)</a:t>
            </a:r>
            <a:r>
              <a:rPr lang="en-US" b="1" dirty="0" smtClean="0"/>
              <a:t> Apply </a:t>
            </a:r>
            <a:r>
              <a:rPr lang="en-US" b="1" dirty="0"/>
              <a:t>scientific knowledge to design engineered solutions to natural hazards that result from surface geologic and hydrologic processes. </a:t>
            </a:r>
            <a:endParaRPr lang="en-US" dirty="0"/>
          </a:p>
          <a:p>
            <a:r>
              <a:rPr lang="en-US" i="1" dirty="0" smtClean="0"/>
              <a:t>(From MS-Matter &amp; Energy in Ecosystems)</a:t>
            </a:r>
            <a:r>
              <a:rPr lang="en-US" dirty="0" smtClean="0"/>
              <a:t> </a:t>
            </a:r>
            <a:r>
              <a:rPr lang="en-US" b="1" dirty="0" smtClean="0"/>
              <a:t>Construct </a:t>
            </a:r>
            <a:r>
              <a:rPr lang="en-US" b="1" dirty="0"/>
              <a:t>models of food webs to explain the interrelationship among plants, animals, and fungi within ecosystems.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017890349"/>
      </p:ext>
    </p:extLst>
  </p:cSld>
  <p:clrMapOvr>
    <a:masterClrMapping/>
  </p:clrMapOvr>
  <mc:AlternateContent xmlns:mc="http://schemas.openxmlformats.org/markup-compatibility/2006" xmlns:p14="http://schemas.microsoft.com/office/powerpoint/2010/main">
    <mc:Choice Requires="p14">
      <p:transition p14:dur="310">
        <p:fade/>
      </p:transition>
    </mc:Choice>
    <mc:Fallback xmlns="">
      <p:transitio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through high school!</a:t>
            </a: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i="1" dirty="0" smtClean="0"/>
              <a:t>(From HS-Climate Change) </a:t>
            </a:r>
            <a:r>
              <a:rPr lang="en-US" b="1" dirty="0" smtClean="0"/>
              <a:t>Use </a:t>
            </a:r>
            <a:r>
              <a:rPr lang="en-US" b="1" dirty="0"/>
              <a:t>global climate models in combination with other geologic data to predict and explain how human activities and natural phenomena affect climate, providing the scientific basis for planning for humanity’s future needs. </a:t>
            </a:r>
            <a:endParaRPr lang="en-US" dirty="0"/>
          </a:p>
          <a:p>
            <a:r>
              <a:rPr lang="en-US" i="1" dirty="0" smtClean="0"/>
              <a:t>(From </a:t>
            </a:r>
            <a:r>
              <a:rPr lang="en-US" i="1" dirty="0" err="1" smtClean="0"/>
              <a:t>HS_Human</a:t>
            </a:r>
            <a:r>
              <a:rPr lang="en-US" i="1" dirty="0" smtClean="0"/>
              <a:t> Sustainability) </a:t>
            </a:r>
            <a:r>
              <a:rPr lang="en-US" b="1" dirty="0" smtClean="0"/>
              <a:t>Construct </a:t>
            </a:r>
            <a:r>
              <a:rPr lang="en-US" b="1" dirty="0"/>
              <a:t>arguments about how engineering solutions have been and could be designed and implemented to mitigate local or global environmental impacts. </a:t>
            </a:r>
            <a:r>
              <a:rPr lang="en-US" dirty="0"/>
              <a:t>	</a:t>
            </a:r>
          </a:p>
          <a:p>
            <a:endParaRPr lang="en-US" dirty="0"/>
          </a:p>
        </p:txBody>
      </p:sp>
    </p:spTree>
    <p:extLst>
      <p:ext uri="{BB962C8B-B14F-4D97-AF65-F5344CB8AC3E}">
        <p14:creationId xmlns:p14="http://schemas.microsoft.com/office/powerpoint/2010/main" val="664575589"/>
      </p:ext>
    </p:extLst>
  </p:cSld>
  <p:clrMapOvr>
    <a:masterClrMapping/>
  </p:clrMapOvr>
  <mc:AlternateContent xmlns:mc="http://schemas.openxmlformats.org/markup-compatibility/2006" xmlns:p14="http://schemas.microsoft.com/office/powerpoint/2010/main">
    <mc:Choice Requires="p14">
      <p:transition p14:dur="310">
        <p:fade/>
      </p:transition>
    </mc:Choice>
    <mc:Fallback xmlns="">
      <p:transitio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163</TotalTime>
  <Words>762</Words>
  <Application>Microsoft Macintosh PowerPoint</Application>
  <PresentationFormat>On-screen Show (4:3)</PresentationFormat>
  <Paragraphs>107</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Inkwell</vt:lpstr>
      <vt:lpstr>Next Generation Standards for a 21st Century Science Education</vt:lpstr>
      <vt:lpstr>Recent Trends in US Science Education:  the economic thread!</vt:lpstr>
      <vt:lpstr>How to make the US competitive: the new core thesis </vt:lpstr>
      <vt:lpstr>A new focus that means some new topics in the science curricula, e.g.,</vt:lpstr>
      <vt:lpstr>…with a subtle, but significant change in standards from…</vt:lpstr>
      <vt:lpstr>…with an emphasis on…</vt:lpstr>
      <vt:lpstr>..that translate into new standards for primary grades…</vt:lpstr>
      <vt:lpstr>…for middle school grades…</vt:lpstr>
      <vt:lpstr>…right through high school!</vt:lpstr>
      <vt:lpstr>What might an NGSS science class include?</vt:lpstr>
      <vt:lpstr>How effective will the NGSS be?</vt:lpstr>
      <vt:lpstr>Your thoughts?</vt:lpstr>
      <vt:lpstr>More thoughts?</vt:lpstr>
    </vt:vector>
  </TitlesOfParts>
  <Company>UMSL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Next Generation Science Standards for a 21st Century Science Education</dc:title>
  <dc:creator>Jim Shymansky</dc:creator>
  <cp:lastModifiedBy>Jim Shymansky</cp:lastModifiedBy>
  <cp:revision>25</cp:revision>
  <dcterms:created xsi:type="dcterms:W3CDTF">2012-09-19T08:17:43Z</dcterms:created>
  <dcterms:modified xsi:type="dcterms:W3CDTF">2012-09-21T08:21:52Z</dcterms:modified>
</cp:coreProperties>
</file>